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9"/>
  </p:notesMasterIdLst>
  <p:handoutMasterIdLst>
    <p:handoutMasterId r:id="rId50"/>
  </p:handoutMasterIdLst>
  <p:sldIdLst>
    <p:sldId id="303" r:id="rId2"/>
    <p:sldId id="473" r:id="rId3"/>
    <p:sldId id="336" r:id="rId4"/>
    <p:sldId id="439" r:id="rId5"/>
    <p:sldId id="410" r:id="rId6"/>
    <p:sldId id="411" r:id="rId7"/>
    <p:sldId id="412" r:id="rId8"/>
    <p:sldId id="421" r:id="rId9"/>
    <p:sldId id="456" r:id="rId10"/>
    <p:sldId id="414" r:id="rId11"/>
    <p:sldId id="440" r:id="rId12"/>
    <p:sldId id="415" r:id="rId13"/>
    <p:sldId id="423" r:id="rId14"/>
    <p:sldId id="422" r:id="rId15"/>
    <p:sldId id="474" r:id="rId16"/>
    <p:sldId id="425" r:id="rId17"/>
    <p:sldId id="475" r:id="rId18"/>
    <p:sldId id="427" r:id="rId19"/>
    <p:sldId id="430" r:id="rId20"/>
    <p:sldId id="431" r:id="rId21"/>
    <p:sldId id="428" r:id="rId22"/>
    <p:sldId id="499" r:id="rId23"/>
    <p:sldId id="419" r:id="rId24"/>
    <p:sldId id="484" r:id="rId25"/>
    <p:sldId id="485" r:id="rId26"/>
    <p:sldId id="486" r:id="rId27"/>
    <p:sldId id="487" r:id="rId28"/>
    <p:sldId id="488" r:id="rId29"/>
    <p:sldId id="490" r:id="rId30"/>
    <p:sldId id="489" r:id="rId31"/>
    <p:sldId id="433" r:id="rId32"/>
    <p:sldId id="459" r:id="rId33"/>
    <p:sldId id="458" r:id="rId34"/>
    <p:sldId id="491" r:id="rId35"/>
    <p:sldId id="472" r:id="rId36"/>
    <p:sldId id="465" r:id="rId37"/>
    <p:sldId id="466" r:id="rId38"/>
    <p:sldId id="443" r:id="rId39"/>
    <p:sldId id="435" r:id="rId40"/>
    <p:sldId id="492" r:id="rId41"/>
    <p:sldId id="493" r:id="rId42"/>
    <p:sldId id="494" r:id="rId43"/>
    <p:sldId id="495" r:id="rId44"/>
    <p:sldId id="496" r:id="rId45"/>
    <p:sldId id="498" r:id="rId46"/>
    <p:sldId id="497" r:id="rId47"/>
    <p:sldId id="46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42"/>
    <p:restoredTop sz="65057" autoAdjust="0"/>
  </p:normalViewPr>
  <p:slideViewPr>
    <p:cSldViewPr snapToGrid="0" snapToObjects="1">
      <p:cViewPr varScale="1">
        <p:scale>
          <a:sx n="46" d="100"/>
          <a:sy n="46" d="100"/>
        </p:scale>
        <p:origin x="268" y="56"/>
      </p:cViewPr>
      <p:guideLst>
        <p:guide orient="horz" pos="2160"/>
        <p:guide pos="3840"/>
      </p:guideLst>
    </p:cSldViewPr>
  </p:slideViewPr>
  <p:notesTextViewPr>
    <p:cViewPr>
      <p:scale>
        <a:sx n="155" d="100"/>
        <a:sy n="155" d="100"/>
      </p:scale>
      <p:origin x="0" y="0"/>
    </p:cViewPr>
  </p:notesTextViewPr>
  <p:notesViewPr>
    <p:cSldViewPr snapToGrid="0" snapToObjects="1">
      <p:cViewPr varScale="1">
        <p:scale>
          <a:sx n="127" d="100"/>
          <a:sy n="127" d="100"/>
        </p:scale>
        <p:origin x="212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8/10/2020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8/10/2020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the basic RStudio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Console – </a:t>
            </a:r>
            <a:r>
              <a:rPr lang="en-US" sz="1200" b="0" i="0" kern="1200" dirty="0" smtClean="0">
                <a:solidFill>
                  <a:schemeClr val="tx1"/>
                </a:solidFill>
                <a:effectLst/>
                <a:latin typeface="+mn-lt"/>
                <a:ea typeface="+mn-ea"/>
                <a:cs typeface="+mn-cs"/>
              </a:rPr>
              <a:t>The “heart of </a:t>
            </a:r>
            <a:r>
              <a:rPr lang="en-US" dirty="0" smtClean="0"/>
              <a:t>R</a:t>
            </a:r>
            <a:r>
              <a:rPr lang="en-US" sz="1200" b="0" i="0" kern="1200" dirty="0" smtClean="0">
                <a:solidFill>
                  <a:schemeClr val="tx1"/>
                </a:solidFill>
                <a:effectLst/>
                <a:latin typeface="+mn-lt"/>
                <a:ea typeface="+mn-ea"/>
                <a:cs typeface="+mn-cs"/>
              </a:rPr>
              <a:t>” is the </a:t>
            </a:r>
            <a:r>
              <a:rPr lang="en-US" sz="1200" b="0" i="1" kern="1200" dirty="0" smtClean="0">
                <a:solidFill>
                  <a:schemeClr val="tx1"/>
                </a:solidFill>
                <a:effectLst/>
                <a:latin typeface="+mn-lt"/>
                <a:ea typeface="+mn-ea"/>
                <a:cs typeface="+mn-cs"/>
              </a:rPr>
              <a:t>Console</a:t>
            </a:r>
            <a:r>
              <a:rPr lang="en-US" sz="1200" b="0" i="0" kern="1200" dirty="0" smtClean="0">
                <a:solidFill>
                  <a:schemeClr val="tx1"/>
                </a:solidFill>
                <a:effectLst/>
                <a:latin typeface="+mn-lt"/>
                <a:ea typeface="+mn-ea"/>
                <a:cs typeface="+mn-cs"/>
              </a:rPr>
              <a:t> window. This is where instructions are sent to </a:t>
            </a:r>
            <a:r>
              <a:rPr lang="en-US" dirty="0" smtClean="0"/>
              <a:t>R</a:t>
            </a:r>
            <a:r>
              <a:rPr lang="en-US" sz="1200" b="0" i="0" kern="1200" dirty="0" smtClean="0">
                <a:solidFill>
                  <a:schemeClr val="tx1"/>
                </a:solidFill>
                <a:effectLst/>
                <a:latin typeface="+mn-lt"/>
                <a:ea typeface="+mn-ea"/>
                <a:cs typeface="+mn-cs"/>
              </a:rPr>
              <a:t>, and its responses are given. The console is, almost exclusively, the way of talking to </a:t>
            </a:r>
            <a:r>
              <a:rPr lang="en-US" dirty="0" smtClean="0"/>
              <a:t>R</a:t>
            </a:r>
            <a:r>
              <a:rPr lang="en-US" sz="1200" b="0" i="0" kern="1200" dirty="0" smtClean="0">
                <a:solidFill>
                  <a:schemeClr val="tx1"/>
                </a:solidFill>
                <a:effectLst/>
                <a:latin typeface="+mn-lt"/>
                <a:ea typeface="+mn-ea"/>
                <a:cs typeface="+mn-cs"/>
              </a:rPr>
              <a:t> in </a:t>
            </a:r>
            <a:r>
              <a:rPr lang="en-US" sz="1200" b="0" i="0" kern="1200" dirty="0" err="1" smtClean="0">
                <a:solidFill>
                  <a:schemeClr val="tx1"/>
                </a:solidFill>
                <a:effectLst/>
                <a:latin typeface="+mn-lt"/>
                <a:ea typeface="+mn-ea"/>
                <a:cs typeface="+mn-cs"/>
              </a:rPr>
              <a:t>RStudio</a:t>
            </a:r>
            <a:r>
              <a:rPr lang="en-US" sz="1200" b="0" i="0" kern="1200" dirty="0" smtClean="0">
                <a:solidFill>
                  <a:schemeClr val="tx1"/>
                </a:solidFill>
                <a:effectLst/>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Environment </a:t>
            </a:r>
            <a:r>
              <a:rPr lang="en-US" baseline="0" dirty="0"/>
              <a:t>– </a:t>
            </a:r>
            <a:r>
              <a:rPr lang="en-US" sz="1200" b="0" i="0" kern="1200" dirty="0" smtClean="0">
                <a:solidFill>
                  <a:schemeClr val="tx1"/>
                </a:solidFill>
                <a:effectLst/>
                <a:latin typeface="+mn-lt"/>
                <a:ea typeface="+mn-ea"/>
                <a:cs typeface="+mn-cs"/>
              </a:rPr>
              <a:t>A virtual storage of all objects you create in </a:t>
            </a:r>
            <a:r>
              <a:rPr lang="en-US" dirty="0" smtClean="0"/>
              <a:t>R</a:t>
            </a:r>
            <a:r>
              <a:rPr lang="en-US" sz="1200" b="0" i="0" kern="1200" dirty="0" smtClean="0">
                <a:solidFill>
                  <a:schemeClr val="tx1"/>
                </a:solidFill>
                <a:effectLst/>
                <a:latin typeface="+mn-lt"/>
                <a:ea typeface="+mn-ea"/>
                <a:cs typeface="+mn-cs"/>
              </a:rPr>
              <a:t>. So, for example, if you read in some data into </a:t>
            </a:r>
            <a:r>
              <a:rPr lang="en-US" dirty="0" smtClean="0"/>
              <a:t>R</a:t>
            </a:r>
            <a:r>
              <a:rPr lang="en-US" sz="1200" b="0" i="0" kern="1200" dirty="0" smtClean="0">
                <a:solidFill>
                  <a:schemeClr val="tx1"/>
                </a:solidFill>
                <a:effectLst/>
                <a:latin typeface="+mn-lt"/>
                <a:ea typeface="+mn-ea"/>
                <a:cs typeface="+mn-cs"/>
              </a:rPr>
              <a:t>, this is where they will be put.</a:t>
            </a: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err="1" smtClean="0"/>
              <a:t>Misc</a:t>
            </a:r>
            <a:r>
              <a:rPr lang="en-US" baseline="0" dirty="0" smtClean="0"/>
              <a:t> window </a:t>
            </a:r>
            <a:r>
              <a:rPr lang="en-US" baseline="0" dirty="0"/>
              <a:t>– </a:t>
            </a:r>
            <a:r>
              <a:rPr lang="en-US" baseline="0" dirty="0" smtClean="0"/>
              <a:t>Has a lot useful tabs, right now it's open to the active directory on the computer. There area also tabs for plots and other useful things.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Editor - </a:t>
            </a:r>
            <a:r>
              <a:rPr lang="en-US" sz="1200" b="0" i="0" kern="1200" dirty="0" smtClean="0">
                <a:solidFill>
                  <a:schemeClr val="tx1"/>
                </a:solidFill>
                <a:effectLst/>
                <a:latin typeface="+mn-lt"/>
                <a:ea typeface="+mn-ea"/>
                <a:cs typeface="+mn-cs"/>
              </a:rPr>
              <a:t>This is where you compose R script files. Each script, when saved, is just a text file with some added bells and whistles. There’s nothing special about it. If you wanted to, you could write your script in </a:t>
            </a:r>
            <a:r>
              <a:rPr lang="en-US" sz="1200" b="0" i="0" kern="1200" dirty="0" err="1" smtClean="0">
                <a:solidFill>
                  <a:schemeClr val="tx1"/>
                </a:solidFill>
                <a:effectLst/>
                <a:latin typeface="+mn-lt"/>
                <a:ea typeface="+mn-ea"/>
                <a:cs typeface="+mn-cs"/>
              </a:rPr>
              <a:t>NotePad</a:t>
            </a:r>
            <a:r>
              <a:rPr lang="en-US" sz="1200" b="0" i="0" kern="1200" dirty="0" smtClean="0">
                <a:solidFill>
                  <a:schemeClr val="tx1"/>
                </a:solidFill>
                <a:effectLst/>
                <a:latin typeface="+mn-lt"/>
                <a:ea typeface="+mn-ea"/>
                <a:cs typeface="+mn-cs"/>
              </a:rPr>
              <a:t>, save it, change its extension from .txt to .R and open it in </a:t>
            </a:r>
            <a:r>
              <a:rPr lang="en-US" sz="1200" b="0" i="0" kern="1200" dirty="0" err="1" smtClean="0">
                <a:solidFill>
                  <a:schemeClr val="tx1"/>
                </a:solidFill>
                <a:effectLst/>
                <a:latin typeface="+mn-lt"/>
                <a:ea typeface="+mn-ea"/>
                <a:cs typeface="+mn-cs"/>
              </a:rPr>
              <a:t>Rstudio</a:t>
            </a:r>
            <a:r>
              <a:rPr lang="en-US" sz="1200" b="0" i="0" kern="1200" dirty="0" smtClean="0">
                <a:solidFill>
                  <a:schemeClr val="tx1"/>
                </a:solidFill>
                <a:effectLst/>
                <a:latin typeface="+mn-lt"/>
                <a:ea typeface="+mn-ea"/>
                <a:cs typeface="+mn-cs"/>
              </a:rPr>
              <a:t>. </a:t>
            </a:r>
            <a:endParaRPr lang="en-US" baseline="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871908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type our code at the console and use the enter (return) key to execute.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answer is returned on the following line.</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some coding.</a:t>
            </a:r>
          </a:p>
          <a:p>
            <a:endParaRPr lang="en-US" dirty="0"/>
          </a:p>
          <a:p>
            <a:r>
              <a:rPr lang="en-US" dirty="0"/>
              <a:t>Complete the following exercise</a:t>
            </a:r>
            <a:r>
              <a:rPr lang="en-US" dirty="0" smtClean="0"/>
              <a:t>.</a:t>
            </a:r>
          </a:p>
          <a:p>
            <a:endParaRPr lang="en-US" dirty="0" smtClean="0"/>
          </a:p>
          <a:p>
            <a:r>
              <a:rPr lang="en-US" dirty="0" smtClean="0"/>
              <a:t>Did you get a 4 digit number, or a 5-digit number as your result?</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976202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review our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Order of operations matters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exponents and roots first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multiplication and division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addition and subtraction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will occur before subtraction unless we embed our operation in parentheses.</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830996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r>
              <a:rPr lang="en-US"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Then the function does its task and provides us with some output, in this case the absolute value of an integer.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help feature in R is very… helpful!  Preceding a function with ? and executing the line will bring up help documentation and will educate us on how to use a function.</a:t>
            </a: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Functions </a:t>
            </a:r>
            <a:r>
              <a:rPr lang="en-US" baseline="0" dirty="0"/>
              <a:t>accept an argument (input).  We use parentheses as the syntax (grammar) to identify the argument(s</a:t>
            </a:r>
            <a:r>
              <a:rPr lang="en-US" baseline="0" dirty="0" smtClean="0"/>
              <a:t>).</a:t>
            </a: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646472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1" baseline="0" dirty="0" smtClean="0"/>
              <a:t>abs()</a:t>
            </a:r>
            <a:r>
              <a:rPr lang="en-US" baseline="0" dirty="0" smtClean="0"/>
              <a:t> </a:t>
            </a:r>
            <a:r>
              <a:rPr lang="en-US" baseline="0" dirty="0" err="1" smtClean="0"/>
              <a:t>ersult</a:t>
            </a:r>
            <a:r>
              <a:rPr lang="en-US" baseline="0" dirty="0" smtClean="0"/>
              <a:t> and </a:t>
            </a:r>
            <a:r>
              <a:rPr lang="en-US" baseline="0" dirty="0"/>
              <a:t>storing it out to an object which we have called </a:t>
            </a:r>
            <a:r>
              <a:rPr lang="en-US" b="1" baseline="0" dirty="0" err="1" smtClean="0"/>
              <a:t>my_abs</a:t>
            </a:r>
            <a:r>
              <a:rPr lang="en-US" baseline="0" dirty="0" smtClean="0"/>
              <a:t>. </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call our object at the console by typing the object name and pressing enter/return.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You can execute code without assigning it to an object however the output is not stored for future use.  If you want to revisit or reference the output of a particular line of code, assign it to an object using the assignment operator </a:t>
            </a:r>
            <a:r>
              <a:rPr lang="en-US" b="1" baseline="0" dirty="0"/>
              <a:t>&lt;-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46129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create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2492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963161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features that makes R powerful is the fact</a:t>
            </a:r>
            <a:r>
              <a:rPr lang="en-US" baseline="0" dirty="0" smtClean="0"/>
              <a:t> that it’s easy to extend its functionality with packages.</a:t>
            </a:r>
          </a:p>
          <a:p>
            <a:endParaRPr lang="en-US" baseline="0" dirty="0" smtClean="0"/>
          </a:p>
          <a:p>
            <a:r>
              <a:rPr lang="en-US" baseline="0" dirty="0" smtClean="0"/>
              <a:t>A package is a essentially a zip file that contains data sets, functions, and help files that document those data sets and functions. They </a:t>
            </a:r>
            <a:r>
              <a:rPr lang="en-US" baseline="0" dirty="0"/>
              <a:t>are written and published by members of the R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hosted on The Comprehensive R Archive Network [CRAN] at https://</a:t>
            </a:r>
            <a:r>
              <a:rPr lang="en-US" baseline="0" dirty="0" err="1"/>
              <a:t>cran.r-project.org</a:t>
            </a:r>
            <a:r>
              <a:rPr lang="en-US" baseline="0" dirty="0"/>
              <a:t>/.  There are are 10,000 packages in CRAN, wow!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err="1"/>
              <a:t>tidyverse</a:t>
            </a:r>
            <a:r>
              <a:rPr lang="en-US" baseline="0" dirty="0"/>
              <a:t> is an example of a package.  It includes specialized functions for reading data, cleaning, data, performing analysis, and visualizing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will make extensive use of the </a:t>
            </a:r>
            <a:r>
              <a:rPr lang="en-US" baseline="0" dirty="0" err="1"/>
              <a:t>tidyverse</a:t>
            </a:r>
            <a:r>
              <a:rPr lang="en-US" baseline="0" dirty="0"/>
              <a:t> in today’s course and encourage you to use it in your own work.</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174560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a:t>
            </a:r>
            <a:r>
              <a:rPr lang="en-US" b="0" baseline="0" dirty="0" err="1"/>
              <a:t>RStudio</a:t>
            </a:r>
            <a:r>
              <a:rPr lang="en-US" b="0" baseline="0" dirty="0"/>
              <a:t> Server, you won’t need to install any packages for this course. But at times you’ll need to load packages. We’ll practice this later.</a:t>
            </a:r>
            <a:endParaRPr lang="en-US" baseline="0" dirty="0"/>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55489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8493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293711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refer to R for Data Science, a free text available online frequently</a:t>
            </a:r>
          </a:p>
          <a:p>
            <a:r>
              <a:rPr lang="en-US" dirty="0"/>
              <a:t>Provide a nice model for the typical process of analyzing data to communicate</a:t>
            </a:r>
          </a:p>
          <a:p>
            <a:r>
              <a:rPr lang="en-US" dirty="0"/>
              <a:t>Focus for this hour is the machinery that allows us to capture this whole process in a way that is reproducible and also can communicate to others</a:t>
            </a:r>
          </a:p>
        </p:txBody>
      </p:sp>
      <p:sp>
        <p:nvSpPr>
          <p:cNvPr id="4" name="Slide Number Placeholder 3"/>
          <p:cNvSpPr>
            <a:spLocks noGrp="1"/>
          </p:cNvSpPr>
          <p:nvPr>
            <p:ph type="sldNum" sz="quarter" idx="5"/>
          </p:nvPr>
        </p:nvSpPr>
        <p:spPr/>
        <p:txBody>
          <a:bodyPr/>
          <a:lstStyle/>
          <a:p>
            <a:fld id="{1FCC21F6-288D-5A4B-ACA3-285287681776}" type="slidenum">
              <a:rPr lang="en-US" smtClean="0"/>
              <a:t>27</a:t>
            </a:fld>
            <a:endParaRPr lang="en-US"/>
          </a:p>
        </p:txBody>
      </p:sp>
    </p:spTree>
    <p:extLst>
      <p:ext uri="{BB962C8B-B14F-4D97-AF65-F5344CB8AC3E}">
        <p14:creationId xmlns:p14="http://schemas.microsoft.com/office/powerpoint/2010/main" val="1338841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smtClean="0"/>
              <a:t>what do we mean by a tidy dataset. By definition it essentially describes a data set in which variables or features are recorded in columns </a:t>
            </a:r>
            <a:r>
              <a:rPr lang="en-US" baseline="0" dirty="0" smtClean="0">
                <a:sym typeface="Wingdings" panose="05000000000000000000" pitchFamily="2" charset="2"/>
              </a:rPr>
              <a:t></a:t>
            </a:r>
          </a:p>
          <a:p>
            <a:pPr marL="0" indent="0">
              <a:buFont typeface="Arial" panose="020B0604020202020204" pitchFamily="34" charset="0"/>
              <a:buNone/>
            </a:pPr>
            <a:r>
              <a:rPr lang="en-US" baseline="0" dirty="0" smtClean="0">
                <a:sym typeface="Wingdings" panose="05000000000000000000" pitchFamily="2" charset="2"/>
              </a:rPr>
              <a:t>Each row represents a single observation </a:t>
            </a:r>
          </a:p>
          <a:p>
            <a:pPr marL="0" indent="0">
              <a:buFont typeface="Arial" panose="020B0604020202020204" pitchFamily="34" charset="0"/>
              <a:buNone/>
            </a:pPr>
            <a:r>
              <a:rPr lang="en-US" baseline="0" dirty="0" smtClean="0">
                <a:sym typeface="Wingdings" panose="05000000000000000000" pitchFamily="2" charset="2"/>
              </a:rPr>
              <a:t>And finally each cell contains only one value.</a:t>
            </a:r>
          </a:p>
          <a:p>
            <a:pPr marL="0" indent="0">
              <a:buFont typeface="Arial" panose="020B0604020202020204" pitchFamily="34" charset="0"/>
              <a:buNone/>
            </a:pPr>
            <a:r>
              <a:rPr lang="en-US" dirty="0" smtClean="0"/>
              <a:t>This</a:t>
            </a:r>
            <a:r>
              <a:rPr lang="en-US" baseline="0" dirty="0" smtClean="0"/>
              <a:t> is admittedly somewhat abstract. The way that I think about it is that a tidy data set is one that is at the point where it is cleaned up and ready to be analyzed either using statistical analysis or through a visualization. </a:t>
            </a:r>
          </a:p>
          <a:p>
            <a:pPr marL="0" indent="0">
              <a:buFont typeface="Arial" panose="020B0604020202020204" pitchFamily="34" charset="0"/>
              <a:buNone/>
            </a:pPr>
            <a:r>
              <a:rPr lang="en-US" baseline="0" dirty="0" smtClean="0"/>
              <a:t>The opposite is a messy data frame which is generally how data will come at you in the wild and are difficult or impossible to analyze at the outset.</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4216174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30</a:t>
            </a:fld>
            <a:endParaRPr lang="en-US"/>
          </a:p>
        </p:txBody>
      </p:sp>
    </p:spTree>
    <p:extLst>
      <p:ext uri="{BB962C8B-B14F-4D97-AF65-F5344CB8AC3E}">
        <p14:creationId xmlns:p14="http://schemas.microsoft.com/office/powerpoint/2010/main" val="524258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 as well as some basic proficiency with coding fundamentals as they are implemented in R.</a:t>
            </a:r>
          </a:p>
          <a:p>
            <a:endParaRPr lang="en-US" dirty="0"/>
          </a:p>
          <a:p>
            <a:r>
              <a:rPr lang="en-US" dirty="0"/>
              <a:t>We will log into the R environment and learn about the how to execute code in the console.</a:t>
            </a:r>
          </a:p>
          <a:p>
            <a:endParaRPr lang="en-US" dirty="0"/>
          </a:p>
          <a:p>
            <a:r>
              <a:rPr lang="en-US" dirty="0"/>
              <a:t>Upon this we will layer concepts of functions and objects.  We will use some basic functions and make some objects.</a:t>
            </a:r>
          </a:p>
          <a:p>
            <a:endParaRPr lang="en-US" dirty="0"/>
          </a:p>
          <a:p>
            <a:r>
              <a:rPr lang="en-US" dirty="0"/>
              <a:t>Finally we will load data and interact with a </a:t>
            </a:r>
            <a:r>
              <a:rPr lang="en-US" dirty="0" err="1"/>
              <a:t>dataframe</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201386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use for today’s course is in a file format called CSV. CSV stands</a:t>
            </a:r>
            <a:r>
              <a:rPr lang="en-US" baseline="0" dirty="0"/>
              <a:t> for comma-separated values. </a:t>
            </a:r>
          </a:p>
          <a:p>
            <a:endParaRPr lang="en-US" baseline="0" dirty="0"/>
          </a:p>
          <a:p>
            <a:r>
              <a:rPr lang="en-US" baseline="0" dirty="0"/>
              <a:t>A CSV file is a plain text file, which means you can open it in a text editor and look at it.</a:t>
            </a:r>
          </a:p>
          <a:p>
            <a:endParaRPr lang="en-US" baseline="0" dirty="0"/>
          </a:p>
          <a:p>
            <a:r>
              <a:rPr lang="en-US" baseline="0" dirty="0"/>
              <a:t>Here we have a CSV file with the names, MRNs, and date of birth of three “patients”.</a:t>
            </a:r>
          </a:p>
          <a:p>
            <a:endParaRPr lang="en-US" baseline="0" dirty="0"/>
          </a:p>
          <a:p>
            <a:r>
              <a:rPr lang="en-US" baseline="0" dirty="0"/>
              <a:t>This data structure is called rectangular because it falls into rows and columns, where each row has the same # of columns, and each column has the same # of rows. </a:t>
            </a:r>
          </a:p>
          <a:p>
            <a:endParaRPr lang="en-US" baseline="0" dirty="0"/>
          </a:p>
          <a:p>
            <a:r>
              <a:rPr lang="en-US" baseline="0" dirty="0"/>
              <a:t>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406646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a:t>
            </a:r>
            <a:r>
              <a:rPr lang="en-US" baseline="0" dirty="0"/>
              <a:t> import CSV files using </a:t>
            </a:r>
            <a:r>
              <a:rPr lang="en-US" baseline="0" dirty="0" smtClean="0"/>
              <a:t>this line of code. </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Here is a template for how to use the </a:t>
            </a:r>
            <a:r>
              <a:rPr lang="en-US" baseline="0" dirty="0" err="1"/>
              <a:t>read_csv</a:t>
            </a:r>
            <a:r>
              <a:rPr lang="en-US" baseline="0" dirty="0"/>
              <a:t> function to create a </a:t>
            </a:r>
            <a:r>
              <a:rPr lang="en-US" baseline="0" dirty="0" err="1"/>
              <a:t>dataframe</a:t>
            </a:r>
            <a:r>
              <a:rPr lang="en-US" baseline="0" dirty="0"/>
              <a:t> object from a CSV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422402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Let's see how well we remember</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064561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for example in this line of code the object </a:t>
            </a:r>
            <a:r>
              <a:rPr lang="en-US" baseline="0" dirty="0" err="1" smtClean="0"/>
              <a:t>covid_testing</a:t>
            </a:r>
            <a:r>
              <a:rPr lang="en-US" baseline="0" dirty="0" smtClean="0"/>
              <a:t> gets a data frame created by </a:t>
            </a:r>
            <a:r>
              <a:rPr lang="en-US" baseline="0" dirty="0" err="1" smtClean="0"/>
              <a:t>read_csv</a:t>
            </a:r>
            <a:r>
              <a:rPr lang="en-US" baseline="0" dirty="0" smtClean="0"/>
              <a:t> as it reads a file named covid_testing.csv.</a:t>
            </a:r>
          </a:p>
          <a:p>
            <a:endParaRPr lang="en-US" baseline="0" dirty="0" smtClean="0"/>
          </a:p>
          <a:p>
            <a:r>
              <a:rPr lang="en-US" baseline="0" dirty="0" smtClean="0"/>
              <a:t>You might notice that the name of the file is in quotes. </a:t>
            </a:r>
          </a:p>
          <a:p>
            <a:r>
              <a:rPr lang="en-US" baseline="0" dirty="0" smtClean="0"/>
              <a:t>To be honest, quotes can be confusing. Names of objects that have been loaded into R's memory such as data frames  don't get quotes.</a:t>
            </a:r>
            <a:endParaRPr lang="en-US" dirty="0" smtClean="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5497287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again!</a:t>
            </a:r>
          </a:p>
          <a:p>
            <a:endParaRPr lang="en-US" dirty="0"/>
          </a:p>
          <a:p>
            <a:r>
              <a:rPr lang="en-US" dirty="0"/>
              <a:t>Let’s load some data from a CSV file into a </a:t>
            </a:r>
            <a:r>
              <a:rPr lang="en-US" dirty="0" err="1"/>
              <a:t>dataframe</a:t>
            </a:r>
            <a:r>
              <a:rPr lang="en-US" dirty="0"/>
              <a:t> called </a:t>
            </a:r>
            <a:r>
              <a:rPr lang="en-US" dirty="0" err="1"/>
              <a:t>covid_testing</a:t>
            </a:r>
            <a:r>
              <a:rPr lang="en-US" dirty="0"/>
              <a:t> using the </a:t>
            </a:r>
            <a:r>
              <a:rPr lang="en-US" b="1" dirty="0" err="1"/>
              <a:t>read_csv</a:t>
            </a:r>
            <a:r>
              <a:rPr lang="en-US" b="1" dirty="0"/>
              <a:t>()</a:t>
            </a:r>
            <a:r>
              <a:rPr lang="en-US" b="0" dirty="0"/>
              <a:t> function.</a:t>
            </a:r>
          </a:p>
          <a:p>
            <a:endParaRPr lang="en-US" b="0" dirty="0"/>
          </a:p>
          <a:p>
            <a:r>
              <a:rPr lang="en-US" b="0" dirty="0"/>
              <a:t>Don’t forget to load the </a:t>
            </a:r>
            <a:r>
              <a:rPr lang="en-US" b="0" dirty="0" err="1"/>
              <a:t>tidyverse</a:t>
            </a:r>
            <a:r>
              <a:rPr lang="en-US" b="0" dirty="0"/>
              <a:t> with </a:t>
            </a:r>
            <a:r>
              <a:rPr lang="en-US" b="1" dirty="0"/>
              <a:t>library()</a:t>
            </a:r>
            <a:r>
              <a:rPr lang="en-US" b="0" dirty="0"/>
              <a:t> function first if you haven’t loaded it already this session.</a:t>
            </a:r>
            <a:endParaRPr lang="en-US" b="1" dirty="0"/>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9504279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good naming conventions pays dividends!</a:t>
            </a:r>
          </a:p>
          <a:p>
            <a:endParaRPr lang="en-US" dirty="0"/>
          </a:p>
          <a:p>
            <a:r>
              <a:rPr lang="en-US" dirty="0"/>
              <a:t>Best practices for naming:</a:t>
            </a:r>
          </a:p>
          <a:p>
            <a:endParaRPr lang="en-US" dirty="0"/>
          </a:p>
          <a:p>
            <a:pPr marL="171450" indent="-171450">
              <a:buFont typeface="Arial" panose="020B0604020202020204" pitchFamily="34" charset="0"/>
              <a:buChar char="•"/>
            </a:pPr>
            <a:r>
              <a:rPr lang="en-US" dirty="0"/>
              <a:t>meaningful</a:t>
            </a:r>
          </a:p>
          <a:p>
            <a:pPr marL="171450" indent="-171450">
              <a:buFont typeface="Arial" panose="020B0604020202020204" pitchFamily="34" charset="0"/>
              <a:buChar char="•"/>
            </a:pPr>
            <a:r>
              <a:rPr lang="en-US" dirty="0"/>
              <a:t>concise</a:t>
            </a:r>
          </a:p>
          <a:p>
            <a:pPr marL="171450" indent="-171450">
              <a:buFont typeface="Arial" panose="020B0604020202020204" pitchFamily="34" charset="0"/>
              <a:buChar char="•"/>
            </a:pPr>
            <a:r>
              <a:rPr lang="en-US" dirty="0"/>
              <a:t>consistent</a:t>
            </a:r>
          </a:p>
          <a:p>
            <a:pPr marL="171450" indent="-171450">
              <a:buFont typeface="Arial" panose="020B0604020202020204" pitchFamily="34" charset="0"/>
              <a:buChar char="•"/>
            </a:pPr>
            <a:r>
              <a:rPr lang="en-US" dirty="0"/>
              <a:t>lower case</a:t>
            </a:r>
          </a:p>
          <a:p>
            <a:pPr marL="171450" indent="-171450">
              <a:buFont typeface="Arial" panose="020B0604020202020204" pitchFamily="34" charset="0"/>
              <a:buChar char="•"/>
            </a:pPr>
            <a:r>
              <a:rPr lang="en-US" dirty="0"/>
              <a:t>underscores between words</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2204269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view the contents of an object, we can single click the name of the object in the environment tab.</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40205042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data frame consists of 17 attributes (columns) and 15,524 observations (rows).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After exploring the data in the </a:t>
            </a:r>
            <a:r>
              <a:rPr lang="en-US" baseline="0" dirty="0" err="1"/>
              <a:t>dataframe</a:t>
            </a:r>
            <a:r>
              <a:rPr lang="en-US" baseline="0" dirty="0"/>
              <a:t> we can close it by selecting the “x” in the tab at the top left of the pane.</a:t>
            </a:r>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4740191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actually answers</a:t>
            </a:r>
            <a:r>
              <a:rPr lang="en-US" baseline="0" dirty="0"/>
              <a:t> </a:t>
            </a:r>
            <a:r>
              <a:rPr lang="en-US" dirty="0"/>
              <a:t>the question how to import pipe-delimited</a:t>
            </a:r>
            <a:r>
              <a:rPr lang="en-US" baseline="0" dirty="0"/>
              <a:t> files.</a:t>
            </a:r>
            <a:r>
              <a:rPr lang="en-US" dirty="0"/>
              <a:t> </a:t>
            </a:r>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26436807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Now that you’ve learned to create some basic plots that can be embedded into your R Markdown document we’ll wrap up experimenting with other document types</a:t>
            </a:r>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447746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9936103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importing Excel files, we load the </a:t>
            </a:r>
            <a:r>
              <a:rPr lang="en-US" dirty="0" err="1"/>
              <a:t>readxl</a:t>
            </a:r>
            <a:r>
              <a:rPr lang="en-US" dirty="0"/>
              <a:t> package using the command library(</a:t>
            </a:r>
            <a:r>
              <a:rPr lang="en-US" dirty="0" err="1"/>
              <a:t>readxl</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24123620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function for importing an Excel file is called </a:t>
            </a:r>
            <a:r>
              <a:rPr lang="en-US" dirty="0" err="1"/>
              <a:t>read_excel</a:t>
            </a:r>
            <a:r>
              <a:rPr lang="en-US" dirty="0"/>
              <a:t>. It works exactly like the </a:t>
            </a:r>
            <a:r>
              <a:rPr lang="en-US" dirty="0" err="1"/>
              <a:t>read_csv</a:t>
            </a:r>
            <a:r>
              <a:rPr lang="en-US" dirty="0"/>
              <a:t> function.</a:t>
            </a:r>
          </a:p>
        </p:txBody>
      </p:sp>
      <p:sp>
        <p:nvSpPr>
          <p:cNvPr id="4" name="Slide Number Placeholder 3"/>
          <p:cNvSpPr>
            <a:spLocks noGrp="1"/>
          </p:cNvSpPr>
          <p:nvPr>
            <p:ph type="sldNum" sz="quarter" idx="10"/>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8956124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25107650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1875589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a statistical programming language.  It is freely available and has been evolving for &gt; 25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popular with statisticians and data analysts.  It’s flexible, extensible, and broadly capable for the import, analysis, and visualization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supports everything from linear regression to machine </a:t>
            </a:r>
            <a:r>
              <a:rPr lang="en-US" baseline="0" dirty="0" smtClean="0"/>
              <a:t>learning to dashboard development.</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also enables us to conduct reproducible analysis that we can document, iterate, and share with colleagues.  R is great for those looking to graduate from working with spreadsheets.</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419196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 base install of R gives us the ability to write and execute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However, many R users choose to leverage an integrated development environment (IDE) for their work in addition to the base install.  An IDE layers over the R programming language and provides a more streamlined way for us to work with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most popular R IDE is RStudio.  This is the IDE we will be using in this course.  RStudio is also a company (the that produces the RStudio IDE).  In this course, when we say RStudio, we are referring to the IDE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RStudio adds many features to the basic R installation including the ability to easily view data, identify syntax (code grammar), and debug our code to fix errors.</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089267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today’s course we plan to leverage RStudio Cloud.  RStudio Cloud is an internet hosted version of RStudio which allowed us to prepare an environment and prepopulate it with data, code, and exercises so you don’t have to spend your energy on those pieces.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you get home, you will likely transition to using a RStudio Desktop which is a locally installed version of RStudio.  We suggested that you install the desktop version ahead of this course so you will be ready to continue to learning R when you walk out of the classroom this afternoon and as a fallback in the event that we experience technical challenges with the cloud deployment.</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939732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cloud instance.</a:t>
            </a:r>
          </a:p>
          <a:p>
            <a:endParaRPr lang="en-US" dirty="0"/>
          </a:p>
          <a:p>
            <a:r>
              <a:rPr lang="en-US" dirty="0"/>
              <a:t>The following slides show the clicks to copy the workspace.</a:t>
            </a:r>
          </a:p>
          <a:p>
            <a:endParaRPr lang="en-US" dirty="0"/>
          </a:p>
          <a:p>
            <a:r>
              <a:rPr lang="en-US" dirty="0"/>
              <a:t>When you are finished, </a:t>
            </a:r>
            <a:r>
              <a:rPr lang="en-US" dirty="0" smtClean="0"/>
              <a:t>go over to the participants window and raise your hand.  </a:t>
            </a:r>
            <a:r>
              <a:rPr lang="en-US" dirty="0"/>
              <a:t>If you get stuck</a:t>
            </a:r>
            <a:r>
              <a:rPr lang="en-US" dirty="0" smtClean="0"/>
              <a:t>,</a:t>
            </a:r>
            <a:r>
              <a:rPr lang="en-US" baseline="0" dirty="0" smtClean="0"/>
              <a:t> type your question in the chat window</a:t>
            </a:r>
            <a:r>
              <a:rPr lang="en-US" dirty="0" smtClean="0"/>
              <a:t>.</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for for your version of the project to spin up.  </a:t>
            </a:r>
          </a:p>
          <a:p>
            <a:endParaRPr lang="en-US" dirty="0"/>
          </a:p>
          <a:p>
            <a:r>
              <a:rPr lang="en-US" dirty="0"/>
              <a:t>Your screen will look like this when the work space is finished loading.</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231551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F0ACA7A-BB86-6045-AF62-39498A15E568}"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AEC99A-D4B9-E94E-B8CE-A75A91C8E21C}"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FF89D3-D302-0C4E-8D82-3EE513EDA4F1}"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93BEA1-42B3-F744-8604-8362EB285AF4}"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73CE0-B357-1840-AE72-F1976C567EFC}"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E126EA-1412-A64F-AED8-397C16F5FED1}"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31DD33-B697-2B48-8339-3D6B067EF740}"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20A7BF-A340-4845-870E-6D24A6B545A5}"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FDC43A-EF9C-B64E-8631-60E890585D32}"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ED32E4-3F8B-4241-A222-46FED487F719}"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664DA9-5C1C-8F46-A33D-21E92DEC0AB9}"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B8B66F-D4D2-E54A-9D1B-B080445EEB0C}"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C6CE06-D41F-584C-BC90-98CCC7380D02}"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C5CD4B-31E8-B345-94A2-23D8640F1BCB}"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5BA3ED-69F9-1C4E-9013-07F625CD6D86}"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89B609B-0C2A-FF41-9363-64ED44857462}" type="datetime1">
              <a:rPr lang="en-US" smtClean="0">
                <a:solidFill>
                  <a:prstClr val="black">
                    <a:lumMod val="95000"/>
                    <a:lumOff val="5000"/>
                  </a:prstClr>
                </a:solidFill>
              </a:rPr>
              <a:t>8/10/2020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creativecommons.org/licenses/by-sa/4.0/"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5.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9392" y="4804013"/>
            <a:ext cx="7772400" cy="1766127"/>
          </a:xfrm>
        </p:spPr>
        <p:txBody>
          <a:bodyPr>
            <a:normAutofit/>
          </a:bodyPr>
          <a:lstStyle/>
          <a:p>
            <a:r>
              <a:rPr lang="en-US" b="1" dirty="0"/>
              <a:t>Introduction to R and R Studio</a:t>
            </a:r>
            <a:endParaRPr lang="en-US" dirty="0"/>
          </a:p>
        </p:txBody>
      </p:sp>
      <p:sp>
        <p:nvSpPr>
          <p:cNvPr id="3" name="Subtitle 2"/>
          <p:cNvSpPr>
            <a:spLocks noGrp="1"/>
          </p:cNvSpPr>
          <p:nvPr>
            <p:ph type="subTitle" idx="1"/>
          </p:nvPr>
        </p:nvSpPr>
        <p:spPr>
          <a:xfrm>
            <a:off x="8610599" y="4804013"/>
            <a:ext cx="3467669" cy="1673756"/>
          </a:xfrm>
        </p:spPr>
        <p:txBody>
          <a:bodyPr>
            <a:normAutofit/>
          </a:bodyPr>
          <a:lstStyle/>
          <a:p>
            <a:r>
              <a:rPr lang="en-US" sz="2800" dirty="0"/>
              <a:t>Session 1</a:t>
            </a:r>
          </a:p>
          <a:p>
            <a:r>
              <a:rPr lang="en-US" sz="2800" dirty="0" smtClean="0"/>
              <a:t>August </a:t>
            </a:r>
            <a:r>
              <a:rPr lang="en-US" sz="2800" dirty="0"/>
              <a:t>16, 2020</a:t>
            </a:r>
            <a:endParaRPr lang="en-US" sz="2000" dirty="0"/>
          </a:p>
        </p:txBody>
      </p:sp>
      <p:sp>
        <p:nvSpPr>
          <p:cNvPr id="4" name="Slide Number Placeholder 3">
            <a:extLst>
              <a:ext uri="{FF2B5EF4-FFF2-40B4-BE49-F238E27FC236}">
                <a16:creationId xmlns:a16="http://schemas.microsoft.com/office/drawing/2014/main" id="{C29E2299-64EA-A145-80A6-0478B89A990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7677470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10738"/>
          <a:stretch/>
        </p:blipFill>
        <p:spPr>
          <a:xfrm>
            <a:off x="291182" y="187036"/>
            <a:ext cx="11388238" cy="6244975"/>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020291"/>
            <a:ext cx="6097211" cy="3411720"/>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615513"/>
            <a:ext cx="5137102" cy="38164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1894796"/>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96532" y="5891904"/>
            <a:ext cx="2113210" cy="584775"/>
          </a:xfrm>
          <a:prstGeom prst="rect">
            <a:avLst/>
          </a:prstGeom>
          <a:noFill/>
        </p:spPr>
        <p:txBody>
          <a:bodyPr wrap="square" rtlCol="0">
            <a:spAutoFit/>
          </a:bodyPr>
          <a:lstStyle/>
          <a:p>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6510309" y="5847236"/>
            <a:ext cx="2113210" cy="584775"/>
          </a:xfrm>
          <a:prstGeom prst="rect">
            <a:avLst/>
          </a:prstGeom>
          <a:noFill/>
        </p:spPr>
        <p:txBody>
          <a:bodyPr wrap="square" rtlCol="0">
            <a:spAutoFit/>
          </a:bodyPr>
          <a:lstStyle/>
          <a:p>
            <a:r>
              <a:rPr lang="en-US" sz="3200" dirty="0" smtClean="0">
                <a:solidFill>
                  <a:schemeClr val="accent6"/>
                </a:solidFill>
              </a:rPr>
              <a:t>MISC</a:t>
            </a:r>
            <a:endParaRPr lang="en-US" sz="3200" dirty="0">
              <a:solidFill>
                <a:schemeClr val="accent6"/>
              </a:solidFill>
            </a:endParaRPr>
          </a:p>
        </p:txBody>
      </p:sp>
      <p:sp>
        <p:nvSpPr>
          <p:cNvPr id="11" name="TextBox 10">
            <a:extLst>
              <a:ext uri="{FF2B5EF4-FFF2-40B4-BE49-F238E27FC236}">
                <a16:creationId xmlns:a16="http://schemas.microsoft.com/office/drawing/2014/main" id="{352F4912-042A-2046-BF7C-2EDB1C86323E}"/>
              </a:ext>
            </a:extLst>
          </p:cNvPr>
          <p:cNvSpPr txBox="1"/>
          <p:nvPr/>
        </p:nvSpPr>
        <p:spPr>
          <a:xfrm>
            <a:off x="6510308" y="2035497"/>
            <a:ext cx="3333407" cy="584775"/>
          </a:xfrm>
          <a:prstGeom prst="rect">
            <a:avLst/>
          </a:prstGeom>
          <a:noFill/>
        </p:spPr>
        <p:txBody>
          <a:bodyPr wrap="square" rtlCol="0">
            <a:spAutoFit/>
          </a:bodyPr>
          <a:lstStyle/>
          <a:p>
            <a:r>
              <a:rPr lang="en-US" sz="3200" dirty="0">
                <a:solidFill>
                  <a:schemeClr val="accent6"/>
                </a:solidFill>
              </a:rPr>
              <a:t>ENVIRONMENT</a:t>
            </a:r>
          </a:p>
        </p:txBody>
      </p:sp>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10</a:t>
            </a:fld>
            <a:endParaRPr lang="en-US">
              <a:solidFill>
                <a:prstClr val="black">
                  <a:lumMod val="95000"/>
                  <a:lumOff val="5000"/>
                </a:prstClr>
              </a:solidFill>
            </a:endParaRPr>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232286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496532" y="2513868"/>
            <a:ext cx="3333407" cy="584775"/>
          </a:xfrm>
          <a:prstGeom prst="rect">
            <a:avLst/>
          </a:prstGeom>
          <a:noFill/>
        </p:spPr>
        <p:txBody>
          <a:bodyPr wrap="square" rtlCol="0">
            <a:spAutoFit/>
          </a:bodyPr>
          <a:lstStyle/>
          <a:p>
            <a:r>
              <a:rPr lang="en-US" sz="3200" dirty="0" smtClean="0">
                <a:solidFill>
                  <a:schemeClr val="accent6"/>
                </a:solidFill>
              </a:rPr>
              <a:t>EDITOR </a:t>
            </a:r>
            <a:endParaRPr lang="en-US" sz="3200" dirty="0">
              <a:solidFill>
                <a:schemeClr val="accent6"/>
              </a:solidFill>
            </a:endParaRPr>
          </a:p>
        </p:txBody>
      </p:sp>
    </p:spTree>
    <p:extLst>
      <p:ext uri="{BB962C8B-B14F-4D97-AF65-F5344CB8AC3E}">
        <p14:creationId xmlns:p14="http://schemas.microsoft.com/office/powerpoint/2010/main" val="40177328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pic>
        <p:nvPicPr>
          <p:cNvPr id="4" name="Picture 3">
            <a:extLst>
              <a:ext uri="{FF2B5EF4-FFF2-40B4-BE49-F238E27FC236}">
                <a16:creationId xmlns:a16="http://schemas.microsoft.com/office/drawing/2014/main" id="{2C1BBAF0-CC44-4546-A99B-B57119C4D065}"/>
              </a:ext>
            </a:extLst>
          </p:cNvPr>
          <p:cNvPicPr>
            <a:picLocks noChangeAspect="1"/>
          </p:cNvPicPr>
          <p:nvPr/>
        </p:nvPicPr>
        <p:blipFill rotWithShape="1">
          <a:blip r:embed="rId3"/>
          <a:srcRect t="48530"/>
          <a:stretch/>
        </p:blipFill>
        <p:spPr>
          <a:xfrm>
            <a:off x="3698546" y="3132226"/>
            <a:ext cx="2718018" cy="3145603"/>
          </a:xfrm>
          <a:prstGeom prst="rect">
            <a:avLst/>
          </a:prstGeom>
        </p:spPr>
      </p:pic>
      <p:grpSp>
        <p:nvGrpSpPr>
          <p:cNvPr id="9" name="Group 8">
            <a:extLst>
              <a:ext uri="{FF2B5EF4-FFF2-40B4-BE49-F238E27FC236}">
                <a16:creationId xmlns:a16="http://schemas.microsoft.com/office/drawing/2014/main" id="{AD741B97-808F-E94C-AC75-7056F05843D2}"/>
              </a:ext>
            </a:extLst>
          </p:cNvPr>
          <p:cNvGrpSpPr/>
          <p:nvPr/>
        </p:nvGrpSpPr>
        <p:grpSpPr>
          <a:xfrm>
            <a:off x="5857340" y="2689733"/>
            <a:ext cx="2922970" cy="1508105"/>
            <a:chOff x="4422679" y="2566270"/>
            <a:chExt cx="2922970" cy="1508105"/>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566270"/>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enter/return to execute code</a:t>
              </a:r>
            </a:p>
            <a:p>
              <a:pPr algn="ctr"/>
              <a:endParaRPr lang="en-US" dirty="0">
                <a:solidFill>
                  <a:schemeClr val="bg1"/>
                </a:solidFill>
              </a:endParaRPr>
            </a:p>
          </p:txBody>
        </p:sp>
      </p:grpSp>
      <p:sp>
        <p:nvSpPr>
          <p:cNvPr id="12" name="Rounded Rectangular Callout 11">
            <a:extLst>
              <a:ext uri="{FF2B5EF4-FFF2-40B4-BE49-F238E27FC236}">
                <a16:creationId xmlns:a16="http://schemas.microsoft.com/office/drawing/2014/main" id="{8E3C99DE-0CEE-B24B-BA88-16E942190BA9}"/>
              </a:ext>
            </a:extLst>
          </p:cNvPr>
          <p:cNvSpPr/>
          <p:nvPr/>
        </p:nvSpPr>
        <p:spPr>
          <a:xfrm>
            <a:off x="5971414" y="4464387"/>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5971414" y="4328567"/>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sp>
        <p:nvSpPr>
          <p:cNvPr id="3" name="Slide Number Placeholder 2">
            <a:extLst>
              <a:ext uri="{FF2B5EF4-FFF2-40B4-BE49-F238E27FC236}">
                <a16:creationId xmlns:a16="http://schemas.microsoft.com/office/drawing/2014/main" id="{6942730A-ED86-E145-B2A9-59FBCAE2B419}"/>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Tree>
    <p:extLst>
      <p:ext uri="{BB962C8B-B14F-4D97-AF65-F5344CB8AC3E}">
        <p14:creationId xmlns:p14="http://schemas.microsoft.com/office/powerpoint/2010/main" val="19911383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a:t>
            </a:r>
            <a:r>
              <a:rPr lang="en-US" dirty="0" smtClean="0"/>
              <a:t>#1</a:t>
            </a:r>
            <a:r>
              <a:rPr lang="en-US" dirty="0"/>
              <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Place your cursor at the console and click to enter the console.</a:t>
            </a:r>
          </a:p>
          <a:p>
            <a:pPr marL="0" indent="0">
              <a:buNone/>
            </a:pPr>
            <a:endParaRPr lang="en-US" dirty="0"/>
          </a:p>
          <a:p>
            <a:pPr marL="0" indent="0">
              <a:buNone/>
            </a:pPr>
            <a:r>
              <a:rPr lang="en-US" dirty="0"/>
              <a:t>Complete the following calculation:</a:t>
            </a:r>
          </a:p>
          <a:p>
            <a:pPr marL="0" indent="0">
              <a:buNone/>
            </a:pPr>
            <a:r>
              <a:rPr lang="en-US" dirty="0"/>
              <a:t>-For the date 12-29-1974</a:t>
            </a:r>
          </a:p>
          <a:p>
            <a:pPr marL="0" indent="0">
              <a:buNone/>
            </a:pPr>
            <a:r>
              <a:rPr lang="en-US" dirty="0"/>
              <a:t>-Take the four digit year</a:t>
            </a:r>
          </a:p>
          <a:p>
            <a:pPr marL="0" indent="0">
              <a:buNone/>
            </a:pPr>
            <a:r>
              <a:rPr lang="en-US" dirty="0"/>
              <a:t>-Subtract the month then multiply by the day</a:t>
            </a:r>
          </a:p>
        </p:txBody>
      </p:sp>
      <p:sp>
        <p:nvSpPr>
          <p:cNvPr id="2" name="Slide Number Placeholder 1">
            <a:extLst>
              <a:ext uri="{FF2B5EF4-FFF2-40B4-BE49-F238E27FC236}">
                <a16:creationId xmlns:a16="http://schemas.microsoft.com/office/drawing/2014/main" id="{D04D7339-6545-A040-80BC-008E45DB89A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Tree>
    <p:extLst>
      <p:ext uri="{BB962C8B-B14F-4D97-AF65-F5344CB8AC3E}">
        <p14:creationId xmlns:p14="http://schemas.microsoft.com/office/powerpoint/2010/main" val="2492342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you get?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73AD1CAC-46F7-1B40-8B92-EBBD53F595F3}"/>
              </a:ext>
            </a:extLst>
          </p:cNvPr>
          <p:cNvPicPr>
            <a:picLocks noChangeAspect="1"/>
          </p:cNvPicPr>
          <p:nvPr/>
        </p:nvPicPr>
        <p:blipFill rotWithShape="1">
          <a:blip r:embed="rId3"/>
          <a:srcRect t="7600" b="63025"/>
          <a:stretch/>
        </p:blipFill>
        <p:spPr>
          <a:xfrm>
            <a:off x="1510750" y="3156257"/>
            <a:ext cx="3413346" cy="2254469"/>
          </a:xfrm>
          <a:prstGeom prst="rect">
            <a:avLst/>
          </a:prstGeom>
        </p:spPr>
      </p:pic>
      <p:sp>
        <p:nvSpPr>
          <p:cNvPr id="7" name="Content Placeholder 2">
            <a:extLst>
              <a:ext uri="{FF2B5EF4-FFF2-40B4-BE49-F238E27FC236}">
                <a16:creationId xmlns:a16="http://schemas.microsoft.com/office/drawing/2014/main" id="{089AB261-B3A8-1C4E-AC6C-B3BE4D4C16DF}"/>
              </a:ext>
            </a:extLst>
          </p:cNvPr>
          <p:cNvSpPr txBox="1">
            <a:spLocks/>
          </p:cNvSpPr>
          <p:nvPr/>
        </p:nvSpPr>
        <p:spPr>
          <a:xfrm>
            <a:off x="1176527" y="2438400"/>
            <a:ext cx="10032755"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four digit number?  A five digit number?</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Order of operations matters!</a:t>
            </a:r>
            <a:endParaRPr lang="en-US" sz="2800" dirty="0"/>
          </a:p>
        </p:txBody>
      </p:sp>
      <p:sp>
        <p:nvSpPr>
          <p:cNvPr id="4" name="Slide Number Placeholder 3">
            <a:extLst>
              <a:ext uri="{FF2B5EF4-FFF2-40B4-BE49-F238E27FC236}">
                <a16:creationId xmlns:a16="http://schemas.microsoft.com/office/drawing/2014/main" id="{AF02316D-1EEE-E54D-AB23-B2DD8AC9FD4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Tree>
    <p:extLst>
      <p:ext uri="{BB962C8B-B14F-4D97-AF65-F5344CB8AC3E}">
        <p14:creationId xmlns:p14="http://schemas.microsoft.com/office/powerpoint/2010/main" val="28403681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Basis of Coding: 3 Players</a:t>
            </a:r>
            <a:endParaRPr lang="en-US" dirty="0"/>
          </a:p>
        </p:txBody>
      </p:sp>
      <p:sp>
        <p:nvSpPr>
          <p:cNvPr id="4" name="Content Placeholder 3"/>
          <p:cNvSpPr>
            <a:spLocks noGrp="1"/>
          </p:cNvSpPr>
          <p:nvPr>
            <p:ph idx="1"/>
          </p:nvPr>
        </p:nvSpPr>
        <p:spPr/>
        <p:txBody>
          <a:bodyPr>
            <a:normAutofit/>
          </a:bodyPr>
          <a:lstStyle/>
          <a:p>
            <a:r>
              <a:rPr lang="en-US" sz="6000" dirty="0" smtClean="0"/>
              <a:t>1. Functions</a:t>
            </a:r>
          </a:p>
          <a:p>
            <a:r>
              <a:rPr lang="en-US" sz="6000" dirty="0" smtClean="0"/>
              <a:t>2. Arguments</a:t>
            </a:r>
          </a:p>
          <a:p>
            <a:r>
              <a:rPr lang="en-US" sz="6000" dirty="0" smtClean="0"/>
              <a:t>3. Objects</a:t>
            </a:r>
            <a:endParaRPr lang="en-US" sz="6000" dirty="0"/>
          </a:p>
        </p:txBody>
      </p:sp>
      <p:sp>
        <p:nvSpPr>
          <p:cNvPr id="3" name="Slide Number Placeholder 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spTree>
    <p:extLst>
      <p:ext uri="{BB962C8B-B14F-4D97-AF65-F5344CB8AC3E}">
        <p14:creationId xmlns:p14="http://schemas.microsoft.com/office/powerpoint/2010/main" val="2844791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1A523FA-AA65-F347-BAE4-819D09D4D52A}"/>
              </a:ext>
            </a:extLst>
          </p:cNvPr>
          <p:cNvPicPr>
            <a:picLocks noChangeAspect="1"/>
          </p:cNvPicPr>
          <p:nvPr/>
        </p:nvPicPr>
        <p:blipFill>
          <a:blip r:embed="rId3"/>
          <a:stretch>
            <a:fillRect/>
          </a:stretch>
        </p:blipFill>
        <p:spPr>
          <a:xfrm>
            <a:off x="3132001" y="5648629"/>
            <a:ext cx="1475172" cy="861899"/>
          </a:xfrm>
          <a:prstGeom prst="rect">
            <a:avLst/>
          </a:prstGeom>
        </p:spPr>
      </p:pic>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What if I don’t know what a function does?</a:t>
            </a:r>
          </a:p>
          <a:p>
            <a:pPr>
              <a:buFont typeface="Arial" panose="020B0604020202020204" pitchFamily="34" charset="0"/>
              <a:buChar char="•"/>
            </a:pPr>
            <a:endParaRPr lang="en-US" sz="2800" dirty="0"/>
          </a:p>
        </p:txBody>
      </p:sp>
      <p:pic>
        <p:nvPicPr>
          <p:cNvPr id="6" name="Picture 5">
            <a:extLst>
              <a:ext uri="{FF2B5EF4-FFF2-40B4-BE49-F238E27FC236}">
                <a16:creationId xmlns:a16="http://schemas.microsoft.com/office/drawing/2014/main" id="{9DFD13EC-42AF-6E44-80C8-D15672714AB4}"/>
              </a:ext>
            </a:extLst>
          </p:cNvPr>
          <p:cNvPicPr>
            <a:picLocks noChangeAspect="1"/>
          </p:cNvPicPr>
          <p:nvPr/>
        </p:nvPicPr>
        <p:blipFill>
          <a:blip r:embed="rId4"/>
          <a:stretch>
            <a:fillRect/>
          </a:stretch>
        </p:blipFill>
        <p:spPr>
          <a:xfrm>
            <a:off x="3132002" y="3533703"/>
            <a:ext cx="1475171" cy="989232"/>
          </a:xfrm>
          <a:prstGeom prst="rect">
            <a:avLst/>
          </a:prstGeom>
        </p:spPr>
      </p:pic>
      <p:grpSp>
        <p:nvGrpSpPr>
          <p:cNvPr id="4" name="Group 3">
            <a:extLst>
              <a:ext uri="{FF2B5EF4-FFF2-40B4-BE49-F238E27FC236}">
                <a16:creationId xmlns:a16="http://schemas.microsoft.com/office/drawing/2014/main" id="{A341BB2D-7B53-C74D-9294-414BBA13ED3C}"/>
              </a:ext>
            </a:extLst>
          </p:cNvPr>
          <p:cNvGrpSpPr/>
          <p:nvPr/>
        </p:nvGrpSpPr>
        <p:grpSpPr>
          <a:xfrm>
            <a:off x="7711692" y="3941379"/>
            <a:ext cx="3489708" cy="2569149"/>
            <a:chOff x="7711692" y="3941379"/>
            <a:chExt cx="3489708" cy="2569149"/>
          </a:xfrm>
        </p:grpSpPr>
        <p:sp>
          <p:nvSpPr>
            <p:cNvPr id="8" name="Rounded Rectangular Callout 7">
              <a:extLst>
                <a:ext uri="{FF2B5EF4-FFF2-40B4-BE49-F238E27FC236}">
                  <a16:creationId xmlns:a16="http://schemas.microsoft.com/office/drawing/2014/main" id="{491BEBB1-B516-D641-A75F-7F6CA128830F}"/>
                </a:ext>
              </a:extLst>
            </p:cNvPr>
            <p:cNvSpPr/>
            <p:nvPr/>
          </p:nvSpPr>
          <p:spPr>
            <a:xfrm>
              <a:off x="7711692" y="3941379"/>
              <a:ext cx="3489708" cy="2569149"/>
            </a:xfrm>
            <a:prstGeom prst="wedgeRoundRectCallout">
              <a:avLst>
                <a:gd name="adj1" fmla="val -148078"/>
                <a:gd name="adj2" fmla="val 3311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2A13D73-9D90-0744-A96A-59706534A30E}"/>
                </a:ext>
              </a:extLst>
            </p:cNvPr>
            <p:cNvPicPr>
              <a:picLocks noChangeAspect="1"/>
            </p:cNvPicPr>
            <p:nvPr/>
          </p:nvPicPr>
          <p:blipFill>
            <a:blip r:embed="rId5"/>
            <a:stretch>
              <a:fillRect/>
            </a:stretch>
          </p:blipFill>
          <p:spPr>
            <a:xfrm>
              <a:off x="8094471" y="4117785"/>
              <a:ext cx="2649729" cy="2191576"/>
            </a:xfrm>
            <a:prstGeom prst="rect">
              <a:avLst/>
            </a:prstGeom>
          </p:spPr>
        </p:pic>
      </p:grpSp>
      <p:grpSp>
        <p:nvGrpSpPr>
          <p:cNvPr id="9" name="Group 8">
            <a:extLst>
              <a:ext uri="{FF2B5EF4-FFF2-40B4-BE49-F238E27FC236}">
                <a16:creationId xmlns:a16="http://schemas.microsoft.com/office/drawing/2014/main" id="{35C887FB-8F35-DC44-95CD-5059EB25E786}"/>
              </a:ext>
            </a:extLst>
          </p:cNvPr>
          <p:cNvGrpSpPr/>
          <p:nvPr/>
        </p:nvGrpSpPr>
        <p:grpSpPr>
          <a:xfrm>
            <a:off x="6632452" y="3015287"/>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32453" y="1414853"/>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31975"/>
                <a:gd name="adj2" fmla="val 7243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
        <p:nvSpPr>
          <p:cNvPr id="3" name="Slide Number Placeholder 2">
            <a:extLst>
              <a:ext uri="{FF2B5EF4-FFF2-40B4-BE49-F238E27FC236}">
                <a16:creationId xmlns:a16="http://schemas.microsoft.com/office/drawing/2014/main" id="{CFC2DA18-B510-5949-BE1F-1DE36D6501B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16</a:t>
            </a:fld>
            <a:endParaRPr lang="en-US">
              <a:solidFill>
                <a:prstClr val="black">
                  <a:lumMod val="95000"/>
                  <a:lumOff val="5000"/>
                </a:prstClr>
              </a:solidFill>
            </a:endParaRPr>
          </a:p>
        </p:txBody>
      </p:sp>
    </p:spTree>
    <p:extLst>
      <p:ext uri="{BB962C8B-B14F-4D97-AF65-F5344CB8AC3E}">
        <p14:creationId xmlns:p14="http://schemas.microsoft.com/office/powerpoint/2010/main" val="39747564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a:t>
            </a:r>
            <a:r>
              <a:rPr lang="en-US" dirty="0" smtClean="0"/>
              <a:t>Arguments</a:t>
            </a:r>
            <a:endParaRPr lang="en-US" dirty="0"/>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smtClean="0"/>
              <a:t>The input that defines what the function should do</a:t>
            </a:r>
            <a:endParaRPr lang="en-US" sz="3200" dirty="0"/>
          </a:p>
          <a:p>
            <a:pPr>
              <a:buFont typeface="Arial" panose="020B0604020202020204" pitchFamily="34" charset="0"/>
              <a:buChar char="•"/>
            </a:pPr>
            <a:endParaRPr lang="en-US" sz="3200" dirty="0"/>
          </a:p>
        </p:txBody>
      </p:sp>
      <p:pic>
        <p:nvPicPr>
          <p:cNvPr id="6" name="Picture 5">
            <a:extLst>
              <a:ext uri="{FF2B5EF4-FFF2-40B4-BE49-F238E27FC236}">
                <a16:creationId xmlns:a16="http://schemas.microsoft.com/office/drawing/2014/main" id="{9DFD13EC-42AF-6E44-80C8-D15672714AB4}"/>
              </a:ext>
            </a:extLst>
          </p:cNvPr>
          <p:cNvPicPr>
            <a:picLocks noChangeAspect="1"/>
          </p:cNvPicPr>
          <p:nvPr/>
        </p:nvPicPr>
        <p:blipFill>
          <a:blip r:embed="rId3"/>
          <a:stretch>
            <a:fillRect/>
          </a:stretch>
        </p:blipFill>
        <p:spPr>
          <a:xfrm>
            <a:off x="2775006" y="3670607"/>
            <a:ext cx="2309246" cy="1548553"/>
          </a:xfrm>
          <a:prstGeom prst="rect">
            <a:avLst/>
          </a:prstGeom>
        </p:spPr>
      </p:pic>
      <p:grpSp>
        <p:nvGrpSpPr>
          <p:cNvPr id="9" name="Group 8">
            <a:extLst>
              <a:ext uri="{FF2B5EF4-FFF2-40B4-BE49-F238E27FC236}">
                <a16:creationId xmlns:a16="http://schemas.microsoft.com/office/drawing/2014/main" id="{35C887FB-8F35-DC44-95CD-5059EB25E786}"/>
              </a:ext>
            </a:extLst>
          </p:cNvPr>
          <p:cNvGrpSpPr/>
          <p:nvPr/>
        </p:nvGrpSpPr>
        <p:grpSpPr>
          <a:xfrm>
            <a:off x="6632452" y="3015287"/>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277680" y="1414850"/>
            <a:ext cx="2728789"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37645"/>
                <a:gd name="adj2" fmla="val 7091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3" name="Slide Number Placeholder 2">
            <a:extLst>
              <a:ext uri="{FF2B5EF4-FFF2-40B4-BE49-F238E27FC236}">
                <a16:creationId xmlns:a16="http://schemas.microsoft.com/office/drawing/2014/main" id="{CFC2DA18-B510-5949-BE1F-1DE36D6501B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17</a:t>
            </a:fld>
            <a:endParaRPr lang="en-US">
              <a:solidFill>
                <a:prstClr val="black">
                  <a:lumMod val="95000"/>
                  <a:lumOff val="5000"/>
                </a:prstClr>
              </a:solidFill>
            </a:endParaRPr>
          </a:p>
        </p:txBody>
      </p:sp>
    </p:spTree>
    <p:extLst>
      <p:ext uri="{BB962C8B-B14F-4D97-AF65-F5344CB8AC3E}">
        <p14:creationId xmlns:p14="http://schemas.microsoft.com/office/powerpoint/2010/main" val="5120286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container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3848432" y="5158026"/>
            <a:ext cx="4485326" cy="1026247"/>
            <a:chOff x="2080825" y="3162925"/>
            <a:chExt cx="8090003" cy="1026247"/>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954107"/>
            </a:xfrm>
            <a:prstGeom prst="rect">
              <a:avLst/>
            </a:prstGeom>
            <a:noFill/>
          </p:spPr>
          <p:txBody>
            <a:bodyPr wrap="square" rtlCol="0">
              <a:spAutoFit/>
            </a:bodyPr>
            <a:lstStyle/>
            <a:p>
              <a:pPr algn="ctr"/>
              <a:r>
                <a:rPr lang="en-US" sz="2800" dirty="0" err="1" smtClean="0">
                  <a:solidFill>
                    <a:srgbClr val="0070C0"/>
                  </a:solidFill>
                  <a:latin typeface="Monaco" charset="0"/>
                  <a:ea typeface="Monaco" charset="0"/>
                  <a:cs typeface="Monaco" charset="0"/>
                </a:rPr>
                <a:t>my_abs</a:t>
              </a:r>
              <a:r>
                <a:rPr lang="en-US" sz="2800" dirty="0" smtClean="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a:p>
              <a:pPr algn="ctr"/>
              <a:endParaRPr lang="en-US" sz="2800" dirty="0">
                <a:latin typeface="Monaco" charset="0"/>
                <a:ea typeface="Monaco" charset="0"/>
                <a:cs typeface="Monaco" charset="0"/>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550503" y="3358277"/>
            <a:ext cx="2052763" cy="2120172"/>
            <a:chOff x="1968397" y="1876487"/>
            <a:chExt cx="255489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7" y="2038631"/>
              <a:ext cx="2554896" cy="1343430"/>
            </a:xfrm>
            <a:prstGeom prst="wedgeRoundRectCallout">
              <a:avLst>
                <a:gd name="adj1" fmla="val 93748"/>
                <a:gd name="adj2" fmla="val 6601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
        <p:nvSpPr>
          <p:cNvPr id="3" name="Slide Number Placeholder 2">
            <a:extLst>
              <a:ext uri="{FF2B5EF4-FFF2-40B4-BE49-F238E27FC236}">
                <a16:creationId xmlns:a16="http://schemas.microsoft.com/office/drawing/2014/main" id="{A0FF5C92-27D8-C544-8C96-A891A927294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18</a:t>
            </a:fld>
            <a:endParaRPr lang="en-US">
              <a:solidFill>
                <a:prstClr val="black">
                  <a:lumMod val="95000"/>
                  <a:lumOff val="5000"/>
                </a:prstClr>
              </a:solidFill>
            </a:endParaRPr>
          </a:p>
        </p:txBody>
      </p:sp>
    </p:spTree>
    <p:extLst>
      <p:ext uri="{BB962C8B-B14F-4D97-AF65-F5344CB8AC3E}">
        <p14:creationId xmlns:p14="http://schemas.microsoft.com/office/powerpoint/2010/main" val="17371681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a:t>
            </a:r>
            <a:r>
              <a:rPr lang="en-US" dirty="0" smtClean="0"/>
              <a:t>contents </a:t>
            </a:r>
            <a:r>
              <a:rPr lang="en-US" dirty="0"/>
              <a:t>of </a:t>
            </a:r>
            <a:r>
              <a:rPr lang="en-US"/>
              <a:t>an </a:t>
            </a:r>
            <a:r>
              <a:rPr lang="en-US" smtClean="0"/>
              <a:t>object</a:t>
            </a:r>
            <a:endParaRPr lang="en-US" dirty="0"/>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7200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Entering the object name at the console allows us to output the contents of an object.</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p:txBody>
      </p:sp>
      <p:sp>
        <p:nvSpPr>
          <p:cNvPr id="3" name="Slide Number Placeholder 2">
            <a:extLst>
              <a:ext uri="{FF2B5EF4-FFF2-40B4-BE49-F238E27FC236}">
                <a16:creationId xmlns:a16="http://schemas.microsoft.com/office/drawing/2014/main" id="{40C556F1-FA55-174F-B074-06FDA314BF0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19</a:t>
            </a:fld>
            <a:endParaRPr lang="en-US">
              <a:solidFill>
                <a:prstClr val="black">
                  <a:lumMod val="95000"/>
                  <a:lumOff val="5000"/>
                </a:prstClr>
              </a:solidFill>
            </a:endParaRPr>
          </a:p>
        </p:txBody>
      </p:sp>
      <p:pic>
        <p:nvPicPr>
          <p:cNvPr id="4" name="Picture 3"/>
          <p:cNvPicPr>
            <a:picLocks noChangeAspect="1"/>
          </p:cNvPicPr>
          <p:nvPr/>
        </p:nvPicPr>
        <p:blipFill>
          <a:blip r:embed="rId3"/>
          <a:stretch>
            <a:fillRect/>
          </a:stretch>
        </p:blipFill>
        <p:spPr>
          <a:xfrm>
            <a:off x="3246327" y="3376803"/>
            <a:ext cx="5572125" cy="3133725"/>
          </a:xfrm>
          <a:prstGeom prst="rect">
            <a:avLst/>
          </a:prstGeom>
        </p:spPr>
      </p:pic>
    </p:spTree>
    <p:extLst>
      <p:ext uri="{BB962C8B-B14F-4D97-AF65-F5344CB8AC3E}">
        <p14:creationId xmlns:p14="http://schemas.microsoft.com/office/powerpoint/2010/main" val="4603770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nvPr>
        </p:nvGraphicFramePr>
        <p:xfrm>
          <a:off x="883579" y="287674"/>
          <a:ext cx="10880330" cy="6138809"/>
        </p:xfrm>
        <a:graphic>
          <a:graphicData uri="http://schemas.openxmlformats.org/drawingml/2006/table">
            <a:tbl>
              <a:tblPr/>
              <a:tblGrid>
                <a:gridCol w="2176062">
                  <a:extLst>
                    <a:ext uri="{9D8B030D-6E8A-4147-A177-3AD203B41FA5}">
                      <a16:colId xmlns:a16="http://schemas.microsoft.com/office/drawing/2014/main" val="3165365227"/>
                    </a:ext>
                  </a:extLst>
                </a:gridCol>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August </a:t>
                      </a:r>
                      <a:r>
                        <a:rPr lang="en-US" sz="1800" b="0" i="0" u="none" strike="noStrike" dirty="0">
                          <a:solidFill>
                            <a:srgbClr val="212121"/>
                          </a:solidFill>
                          <a:effectLst/>
                          <a:latin typeface="Arial" panose="020B0604020202020204" pitchFamily="34" charset="0"/>
                        </a:rPr>
                        <a:t>16 2020</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Session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Instructor</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9:00 am </a:t>
                      </a:r>
                      <a:r>
                        <a:rPr lang="en-US" sz="1800" b="0" i="0" u="none" strike="noStrike" dirty="0">
                          <a:solidFill>
                            <a:srgbClr val="212121"/>
                          </a:solidFill>
                          <a:effectLst/>
                          <a:latin typeface="Arial" panose="020B0604020202020204" pitchFamily="34" charset="0"/>
                        </a:rPr>
                        <a:t>- </a:t>
                      </a:r>
                      <a:r>
                        <a:rPr lang="en-US" sz="1800" b="0" i="0" u="none" strike="noStrike" dirty="0" smtClean="0">
                          <a:solidFill>
                            <a:srgbClr val="212121"/>
                          </a:solidFill>
                          <a:effectLst/>
                          <a:latin typeface="Arial" panose="020B0604020202020204" pitchFamily="34" charset="0"/>
                        </a:rPr>
                        <a:t>9:30 am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9:30 am </a:t>
                      </a:r>
                      <a:r>
                        <a:rPr lang="en-US" sz="1800" b="0" i="0" u="none" strike="noStrike" dirty="0">
                          <a:solidFill>
                            <a:srgbClr val="212121"/>
                          </a:solidFill>
                          <a:effectLst/>
                          <a:latin typeface="Arial" panose="020B0604020202020204" pitchFamily="34" charset="0"/>
                        </a:rPr>
                        <a:t>- </a:t>
                      </a:r>
                      <a:r>
                        <a:rPr lang="en-US" sz="1800" b="0" i="0" u="none" strike="noStrike" dirty="0" smtClean="0">
                          <a:solidFill>
                            <a:srgbClr val="212121"/>
                          </a:solidFill>
                          <a:effectLst/>
                          <a:latin typeface="Arial" panose="020B0604020202020204" pitchFamily="34" charset="0"/>
                        </a:rPr>
                        <a:t>10:15 am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Introduction to R and </a:t>
                      </a:r>
                      <a:r>
                        <a:rPr lang="en-US" sz="1800" b="0" i="0" u="none" strike="noStrike" kern="1200" dirty="0" err="1">
                          <a:solidFill>
                            <a:srgbClr val="212121"/>
                          </a:solidFill>
                          <a:effectLst/>
                          <a:latin typeface="Arial" panose="020B0604020202020204" pitchFamily="34" charset="0"/>
                          <a:ea typeface="+mn-ea"/>
                          <a:cs typeface="+mn-cs"/>
                        </a:rPr>
                        <a:t>RStudio</a:t>
                      </a:r>
                      <a:r>
                        <a:rPr lang="en-US" sz="18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smtClean="0">
                          <a:solidFill>
                            <a:srgbClr val="212121"/>
                          </a:solidFill>
                          <a:effectLst/>
                          <a:latin typeface="Arial" panose="020B0604020202020204" pitchFamily="34" charset="0"/>
                          <a:ea typeface="+mn-ea"/>
                          <a:cs typeface="+mn-cs"/>
                        </a:rPr>
                        <a:t>Amrom Obstfeld</a:t>
                      </a:r>
                      <a:endParaRPr lang="en-US" sz="1800" b="0" i="0" u="none" strike="noStrike" kern="1200" dirty="0">
                        <a:solidFill>
                          <a:srgbClr val="212121"/>
                        </a:solidFill>
                        <a:effectLst/>
                        <a:latin typeface="Arial" panose="020B0604020202020204" pitchFamily="34" charset="0"/>
                        <a:ea typeface="+mn-ea"/>
                        <a:cs typeface="+mn-cs"/>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10:30 </a:t>
                      </a:r>
                      <a:r>
                        <a:rPr lang="en-US" sz="1800" b="0" i="0" u="none" strike="noStrike" dirty="0">
                          <a:solidFill>
                            <a:srgbClr val="212121"/>
                          </a:solidFill>
                          <a:effectLst/>
                          <a:latin typeface="Arial" panose="020B0604020202020204" pitchFamily="34" charset="0"/>
                        </a:rPr>
                        <a:t>pm - </a:t>
                      </a:r>
                      <a:r>
                        <a:rPr lang="en-US" sz="1800" b="0" i="0" u="none" strike="noStrike" dirty="0" smtClean="0">
                          <a:solidFill>
                            <a:srgbClr val="212121"/>
                          </a:solidFill>
                          <a:effectLst/>
                          <a:latin typeface="Arial" panose="020B0604020202020204" pitchFamily="34" charset="0"/>
                        </a:rPr>
                        <a:t>11:15 am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Reproducible </a:t>
                      </a:r>
                      <a:r>
                        <a:rPr lang="en-US" sz="1800" b="0" i="0" u="none" strike="noStrike" dirty="0">
                          <a:solidFill>
                            <a:srgbClr val="212121"/>
                          </a:solidFill>
                          <a:effectLst/>
                          <a:latin typeface="Arial" panose="020B0604020202020204" pitchFamily="34" charset="0"/>
                        </a:rPr>
                        <a:t>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1500"/>
                        </a:spcAft>
                        <a:buClrTx/>
                        <a:buSzTx/>
                        <a:buFontTx/>
                        <a:buNone/>
                        <a:tabLst/>
                        <a:defRPr/>
                      </a:pPr>
                      <a:r>
                        <a:rPr lang="en-US" sz="1800" b="0" i="0" u="none" strike="noStrike" kern="1200" dirty="0" smtClean="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11:30 am </a:t>
                      </a:r>
                      <a:r>
                        <a:rPr lang="en-US" sz="1800" b="0" i="0" u="none" strike="noStrike" dirty="0">
                          <a:solidFill>
                            <a:srgbClr val="212121"/>
                          </a:solidFill>
                          <a:effectLst/>
                          <a:latin typeface="Arial" panose="020B0604020202020204" pitchFamily="34" charset="0"/>
                        </a:rPr>
                        <a:t>- </a:t>
                      </a:r>
                      <a:r>
                        <a:rPr lang="en-US" sz="1800" b="0" i="0" u="none" strike="noStrike" dirty="0" smtClean="0">
                          <a:solidFill>
                            <a:srgbClr val="212121"/>
                          </a:solidFill>
                          <a:effectLst/>
                          <a:latin typeface="Arial" panose="020B0604020202020204" pitchFamily="34" charset="0"/>
                        </a:rPr>
                        <a:t>1:00 am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a:t>
                      </a:r>
                      <a:r>
                        <a:rPr lang="en-US" sz="1800" b="0" i="0" u="none" strike="noStrike" dirty="0" smtClean="0">
                          <a:solidFill>
                            <a:srgbClr val="212121"/>
                          </a:solidFill>
                          <a:effectLst/>
                          <a:latin typeface="Arial" panose="020B0604020202020204" pitchFamily="34" charset="0"/>
                        </a:rPr>
                        <a:t>Visualization</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Stephan Kadauke</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smtClean="0">
                          <a:solidFill>
                            <a:srgbClr val="000000"/>
                          </a:solidFill>
                          <a:effectLst/>
                          <a:latin typeface="Arial" panose="020B0604020202020204" pitchFamily="34" charset="0"/>
                        </a:rPr>
                        <a:t>August 23 </a:t>
                      </a:r>
                      <a:r>
                        <a:rPr lang="en-US" sz="1800" b="0" i="0" u="none" strike="noStrike" dirty="0">
                          <a:solidFill>
                            <a:srgbClr val="000000"/>
                          </a:solidFill>
                          <a:effectLst/>
                          <a:latin typeface="Arial" panose="020B0604020202020204" pitchFamily="34" charset="0"/>
                        </a:rPr>
                        <a:t>2020</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800">
                          <a:effectLst/>
                        </a:rPr>
                        <a:t/>
                      </a:r>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800">
                          <a:effectLst/>
                        </a:rPr>
                        <a:t/>
                      </a:r>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9:00 am </a:t>
                      </a:r>
                      <a:r>
                        <a:rPr lang="en-US" sz="1800" b="0" i="0" u="none" strike="noStrike" dirty="0">
                          <a:solidFill>
                            <a:srgbClr val="212121"/>
                          </a:solidFill>
                          <a:effectLst/>
                          <a:latin typeface="Arial" panose="020B0604020202020204" pitchFamily="34" charset="0"/>
                        </a:rPr>
                        <a:t>- </a:t>
                      </a:r>
                      <a:r>
                        <a:rPr lang="en-US" sz="1800" b="0" i="0" u="none" strike="noStrike" dirty="0" smtClean="0">
                          <a:solidFill>
                            <a:srgbClr val="212121"/>
                          </a:solidFill>
                          <a:effectLst/>
                          <a:latin typeface="Arial" panose="020B0604020202020204" pitchFamily="34" charset="0"/>
                        </a:rPr>
                        <a:t>10:30 </a:t>
                      </a:r>
                      <a:r>
                        <a:rPr lang="en-US" sz="1800" b="0" i="0" u="none" strike="noStrike" dirty="0">
                          <a:solidFill>
                            <a:srgbClr val="212121"/>
                          </a:solidFill>
                          <a:effectLst/>
                          <a:latin typeface="Arial" panose="020B0604020202020204" pitchFamily="34" charset="0"/>
                        </a:rPr>
                        <a:t>pm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a:t>
                      </a:r>
                      <a:r>
                        <a:rPr lang="en-US" sz="1800" b="0" i="0" u="none" strike="noStrike" dirty="0" smtClean="0">
                          <a:solidFill>
                            <a:srgbClr val="212121"/>
                          </a:solidFill>
                          <a:effectLst/>
                          <a:latin typeface="Arial" panose="020B0604020202020204" pitchFamily="34" charset="0"/>
                        </a:rPr>
                        <a:t>Transformation </a:t>
                      </a:r>
                      <a:r>
                        <a:rPr lang="en-US" sz="1800" b="0" i="0" u="none" strike="noStrike" dirty="0">
                          <a:solidFill>
                            <a:srgbClr val="212121"/>
                          </a:solidFill>
                          <a:effectLst/>
                          <a:latin typeface="Arial" panose="020B0604020202020204" pitchFamily="34" charset="0"/>
                        </a:rPr>
                        <a:t>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Amrom Obstfeld</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10:45 am </a:t>
                      </a:r>
                      <a:r>
                        <a:rPr lang="en-US" sz="1800" b="0" i="0" u="none" strike="noStrike" dirty="0">
                          <a:solidFill>
                            <a:srgbClr val="212121"/>
                          </a:solidFill>
                          <a:effectLst/>
                          <a:latin typeface="Arial" panose="020B0604020202020204" pitchFamily="34" charset="0"/>
                        </a:rPr>
                        <a:t>- </a:t>
                      </a:r>
                      <a:r>
                        <a:rPr lang="en-US" sz="1800" b="0" i="0" u="none" strike="noStrike" dirty="0" smtClean="0">
                          <a:solidFill>
                            <a:srgbClr val="212121"/>
                          </a:solidFill>
                          <a:effectLst/>
                          <a:latin typeface="Arial" panose="020B0604020202020204" pitchFamily="34" charset="0"/>
                        </a:rPr>
                        <a:t>12:15 </a:t>
                      </a:r>
                      <a:r>
                        <a:rPr lang="en-US" sz="1800" b="0" i="0" u="none" strike="noStrike" dirty="0">
                          <a:solidFill>
                            <a:srgbClr val="212121"/>
                          </a:solidFill>
                          <a:effectLst/>
                          <a:latin typeface="Arial" panose="020B0604020202020204" pitchFamily="34" charset="0"/>
                        </a:rPr>
                        <a:t>pm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Statistical </a:t>
                      </a:r>
                      <a:r>
                        <a:rPr lang="en-US" sz="1800" b="0" i="0" u="none" strike="noStrike" dirty="0" smtClean="0">
                          <a:solidFill>
                            <a:srgbClr val="212121"/>
                          </a:solidFill>
                          <a:effectLst/>
                          <a:latin typeface="Arial" panose="020B0604020202020204" pitchFamily="34" charset="0"/>
                        </a:rPr>
                        <a:t>Analysis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Dan Herman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12:30 </a:t>
                      </a:r>
                      <a:r>
                        <a:rPr lang="en-US" sz="1800" b="0" i="0" u="none" strike="noStrike" dirty="0">
                          <a:solidFill>
                            <a:srgbClr val="212121"/>
                          </a:solidFill>
                          <a:effectLst/>
                          <a:latin typeface="Arial" panose="020B0604020202020204" pitchFamily="34" charset="0"/>
                        </a:rPr>
                        <a:t>pm - </a:t>
                      </a:r>
                      <a:r>
                        <a:rPr lang="en-US" sz="1800" b="0" i="0" u="none" strike="noStrike" dirty="0" smtClean="0">
                          <a:solidFill>
                            <a:srgbClr val="212121"/>
                          </a:solidFill>
                          <a:effectLst/>
                          <a:latin typeface="Arial" panose="020B0604020202020204" pitchFamily="34" charset="0"/>
                        </a:rPr>
                        <a:t>1:00 </a:t>
                      </a:r>
                      <a:r>
                        <a:rPr lang="en-US" sz="1800" b="0" i="0" u="none" strike="noStrike" dirty="0">
                          <a:solidFill>
                            <a:srgbClr val="212121"/>
                          </a:solidFill>
                          <a:effectLst/>
                          <a:latin typeface="Arial" panose="020B0604020202020204" pitchFamily="34" charset="0"/>
                        </a:rPr>
                        <a:t>pm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Workshop Close out</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Amrom Obstfeld</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4" name="Slide Number Placeholder 3"/>
          <p:cNvSpPr>
            <a:spLocks noGrp="1"/>
          </p:cNvSpPr>
          <p:nvPr>
            <p:ph type="sldNum" idx="12"/>
          </p:nvPr>
        </p:nvSpPr>
        <p:spPr/>
        <p:txBody>
          <a:bodyPr/>
          <a:lstStyle/>
          <a:p>
            <a:fld id="{00000000-1234-1234-1234-123412341234}" type="slidenum">
              <a:rPr lang="en-US" smtClean="0"/>
              <a:pPr/>
              <a:t>2</a:t>
            </a:fld>
            <a:endParaRPr lang="en-US"/>
          </a:p>
        </p:txBody>
      </p:sp>
      <p:sp>
        <p:nvSpPr>
          <p:cNvPr id="2" name="Rounded Rectangle 1"/>
          <p:cNvSpPr/>
          <p:nvPr/>
        </p:nvSpPr>
        <p:spPr>
          <a:xfrm>
            <a:off x="392063" y="1792483"/>
            <a:ext cx="11716810" cy="701336"/>
          </a:xfrm>
          <a:prstGeom prst="roundRect">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63614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sp>
        <p:nvSpPr>
          <p:cNvPr id="3" name="Slide Number Placeholder 2">
            <a:extLst>
              <a:ext uri="{FF2B5EF4-FFF2-40B4-BE49-F238E27FC236}">
                <a16:creationId xmlns:a16="http://schemas.microsoft.com/office/drawing/2014/main" id="{356D7725-B6EC-0547-9BFD-21BDA0BD174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20</a:t>
            </a:fld>
            <a:endParaRPr lang="en-US">
              <a:solidFill>
                <a:prstClr val="black">
                  <a:lumMod val="95000"/>
                  <a:lumOff val="5000"/>
                </a:prstClr>
              </a:solidFill>
            </a:endParaRPr>
          </a:p>
        </p:txBody>
      </p:sp>
      <p:pic>
        <p:nvPicPr>
          <p:cNvPr id="6" name="Picture 5"/>
          <p:cNvPicPr>
            <a:picLocks noChangeAspect="1"/>
          </p:cNvPicPr>
          <p:nvPr/>
        </p:nvPicPr>
        <p:blipFill>
          <a:blip r:embed="rId3"/>
          <a:stretch>
            <a:fillRect/>
          </a:stretch>
        </p:blipFill>
        <p:spPr>
          <a:xfrm>
            <a:off x="1360667" y="3429000"/>
            <a:ext cx="9677400" cy="3200400"/>
          </a:xfrm>
          <a:prstGeom prst="rect">
            <a:avLst/>
          </a:prstGeom>
        </p:spPr>
      </p:pic>
    </p:spTree>
    <p:extLst>
      <p:ext uri="{BB962C8B-B14F-4D97-AF65-F5344CB8AC3E}">
        <p14:creationId xmlns:p14="http://schemas.microsoft.com/office/powerpoint/2010/main" val="1720053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sp>
        <p:nvSpPr>
          <p:cNvPr id="3" name="Slide Number Placeholder 2">
            <a:extLst>
              <a:ext uri="{FF2B5EF4-FFF2-40B4-BE49-F238E27FC236}">
                <a16:creationId xmlns:a16="http://schemas.microsoft.com/office/drawing/2014/main" id="{D28D6833-12EE-E944-8699-9721DA2B290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21</a:t>
            </a:fld>
            <a:endParaRPr lang="en-US">
              <a:solidFill>
                <a:prstClr val="black">
                  <a:lumMod val="95000"/>
                  <a:lumOff val="5000"/>
                </a:prstClr>
              </a:solidFill>
            </a:endParaRPr>
          </a:p>
        </p:txBody>
      </p:sp>
      <p:pic>
        <p:nvPicPr>
          <p:cNvPr id="6" name="Picture 5"/>
          <p:cNvPicPr>
            <a:picLocks noChangeAspect="1"/>
          </p:cNvPicPr>
          <p:nvPr/>
        </p:nvPicPr>
        <p:blipFill>
          <a:blip r:embed="rId3"/>
          <a:stretch>
            <a:fillRect/>
          </a:stretch>
        </p:blipFill>
        <p:spPr>
          <a:xfrm>
            <a:off x="3230755" y="4710361"/>
            <a:ext cx="4124325" cy="1381125"/>
          </a:xfrm>
          <a:prstGeom prst="rect">
            <a:avLst/>
          </a:prstGeom>
        </p:spPr>
      </p:pic>
    </p:spTree>
    <p:extLst>
      <p:ext uri="{BB962C8B-B14F-4D97-AF65-F5344CB8AC3E}">
        <p14:creationId xmlns:p14="http://schemas.microsoft.com/office/powerpoint/2010/main" val="15068576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a:bodyPr>
          <a:lstStyle/>
          <a:p>
            <a:r>
              <a:rPr lang="en-US" dirty="0" smtClean="0"/>
              <a:t>Knowledge Check</a:t>
            </a: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85000" lnSpcReduction="20000"/>
          </a:bodyPr>
          <a:lstStyle/>
          <a:p>
            <a:pPr marL="0" indent="0">
              <a:buNone/>
            </a:pPr>
            <a:r>
              <a:rPr lang="en-US" dirty="0" smtClean="0"/>
              <a:t>Consider this code:.</a:t>
            </a:r>
            <a:endParaRPr lang="en-US" dirty="0"/>
          </a:p>
          <a:p>
            <a:pPr marL="0" indent="0">
              <a:buNone/>
            </a:pPr>
            <a:endParaRPr lang="en-US" dirty="0"/>
          </a:p>
          <a:p>
            <a:pPr marL="0" indent="0">
              <a:buNone/>
            </a:pPr>
            <a:endParaRPr lang="en-US" dirty="0"/>
          </a:p>
          <a:p>
            <a:pPr marL="0" indent="0">
              <a:buNone/>
            </a:pPr>
            <a:r>
              <a:rPr lang="en-US" dirty="0" smtClean="0"/>
              <a:t>Which is the function?</a:t>
            </a:r>
          </a:p>
          <a:p>
            <a:pPr marL="0" indent="0">
              <a:buNone/>
            </a:pPr>
            <a:r>
              <a:rPr lang="en-US" dirty="0" smtClean="0"/>
              <a:t>Which is the argument?</a:t>
            </a:r>
          </a:p>
          <a:p>
            <a:pPr marL="0" indent="0">
              <a:buNone/>
            </a:pPr>
            <a:r>
              <a:rPr lang="en-US" dirty="0" smtClean="0"/>
              <a:t>Which is the objects?</a:t>
            </a:r>
            <a:endParaRPr lang="en-US" dirty="0"/>
          </a:p>
        </p:txBody>
      </p:sp>
      <p:sp>
        <p:nvSpPr>
          <p:cNvPr id="2" name="Slide Number Placeholder 1">
            <a:extLst>
              <a:ext uri="{FF2B5EF4-FFF2-40B4-BE49-F238E27FC236}">
                <a16:creationId xmlns:a16="http://schemas.microsoft.com/office/drawing/2014/main" id="{D04D7339-6545-A040-80BC-008E45DB89A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22</a:t>
            </a:fld>
            <a:endParaRPr lang="en-US">
              <a:solidFill>
                <a:prstClr val="black">
                  <a:lumMod val="95000"/>
                  <a:lumOff val="5000"/>
                </a:prstClr>
              </a:solidFill>
            </a:endParaRPr>
          </a:p>
        </p:txBody>
      </p:sp>
      <p:grpSp>
        <p:nvGrpSpPr>
          <p:cNvPr id="7" name="Group 6">
            <a:extLst>
              <a:ext uri="{FF2B5EF4-FFF2-40B4-BE49-F238E27FC236}">
                <a16:creationId xmlns:a16="http://schemas.microsoft.com/office/drawing/2014/main" id="{6156B163-1FB2-8242-80ED-BFC29BF75404}"/>
              </a:ext>
            </a:extLst>
          </p:cNvPr>
          <p:cNvGrpSpPr/>
          <p:nvPr/>
        </p:nvGrpSpPr>
        <p:grpSpPr>
          <a:xfrm>
            <a:off x="2343517" y="2913808"/>
            <a:ext cx="7081294" cy="655320"/>
            <a:chOff x="2080825" y="3162925"/>
            <a:chExt cx="8240130" cy="655320"/>
          </a:xfrm>
        </p:grpSpPr>
        <p:sp>
          <p:nvSpPr>
            <p:cNvPr id="8" name="Rectangle 7">
              <a:extLst>
                <a:ext uri="{FF2B5EF4-FFF2-40B4-BE49-F238E27FC236}">
                  <a16:creationId xmlns:a16="http://schemas.microsoft.com/office/drawing/2014/main" id="{33C7BF07-1FE3-C44B-ABFD-41E4A7F3555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24D7E85-5CDF-8E47-B49D-4AE5A0387BAC}"/>
                </a:ext>
              </a:extLst>
            </p:cNvPr>
            <p:cNvSpPr txBox="1"/>
            <p:nvPr/>
          </p:nvSpPr>
          <p:spPr>
            <a:xfrm>
              <a:off x="2230953" y="3235065"/>
              <a:ext cx="8090002" cy="523220"/>
            </a:xfrm>
            <a:prstGeom prst="rect">
              <a:avLst/>
            </a:prstGeom>
            <a:noFill/>
          </p:spPr>
          <p:txBody>
            <a:bodyPr wrap="square" rtlCol="0">
              <a:spAutoFit/>
            </a:bodyPr>
            <a:lstStyle/>
            <a:p>
              <a:r>
                <a:rPr lang="en-US" sz="2800" dirty="0" err="1"/>
                <a:t>mean_age</a:t>
              </a:r>
              <a:r>
                <a:rPr lang="en-US" sz="2800" dirty="0"/>
                <a:t> &lt;- mean(age, na.rm=TRUE) </a:t>
              </a:r>
            </a:p>
          </p:txBody>
        </p:sp>
      </p:grpSp>
    </p:spTree>
    <p:extLst>
      <p:ext uri="{BB962C8B-B14F-4D97-AF65-F5344CB8AC3E}">
        <p14:creationId xmlns:p14="http://schemas.microsoft.com/office/powerpoint/2010/main" val="34971795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67604081-3437-704B-84CC-50A9724D11C3}"/>
              </a:ext>
            </a:extLst>
          </p:cNvPr>
          <p:cNvSpPr txBox="1">
            <a:spLocks/>
          </p:cNvSpPr>
          <p:nvPr/>
        </p:nvSpPr>
        <p:spPr>
          <a:xfrm>
            <a:off x="1176528" y="2438400"/>
            <a:ext cx="9948672" cy="4023360"/>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package is a collection of functions.  </a:t>
            </a:r>
          </a:p>
          <a:p>
            <a:pPr>
              <a:buFont typeface="Arial" panose="020B0604020202020204" pitchFamily="34" charset="0"/>
              <a:buChar char="•"/>
            </a:pPr>
            <a:endParaRPr lang="en-US" sz="3200" dirty="0"/>
          </a:p>
          <a:p>
            <a:pPr>
              <a:buFont typeface="Arial" panose="020B0604020202020204" pitchFamily="34" charset="0"/>
              <a:buChar char="•"/>
            </a:pPr>
            <a:r>
              <a:rPr lang="en-US" sz="3200" dirty="0"/>
              <a:t>Packages extend the capabilities of the base R programming language.</a:t>
            </a:r>
          </a:p>
          <a:p>
            <a:pPr>
              <a:buFont typeface="Arial" panose="020B0604020202020204" pitchFamily="34" charset="0"/>
              <a:buChar char="•"/>
            </a:pPr>
            <a:endParaRPr lang="en-US" sz="3200" dirty="0"/>
          </a:p>
          <a:p>
            <a:pPr>
              <a:buFont typeface="Arial" panose="020B0604020202020204" pitchFamily="34" charset="0"/>
              <a:buChar char="•"/>
            </a:pPr>
            <a:r>
              <a:rPr lang="en-US" sz="3200" dirty="0"/>
              <a:t>The </a:t>
            </a:r>
            <a:r>
              <a:rPr lang="en-US" sz="3200" b="1" dirty="0" err="1"/>
              <a:t>tidyverse</a:t>
            </a:r>
            <a:r>
              <a:rPr lang="en-US" sz="3200" dirty="0"/>
              <a:t> includes functions for reading data into the R environment, cleaning and manipulating data, and plotting our results.</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3"/>
          <a:stretch>
            <a:fillRect/>
          </a:stretch>
        </p:blipFill>
        <p:spPr>
          <a:xfrm>
            <a:off x="9540874" y="890450"/>
            <a:ext cx="2406651" cy="2406651"/>
          </a:xfrm>
          <a:prstGeom prst="rect">
            <a:avLst/>
          </a:prstGeom>
        </p:spPr>
      </p:pic>
      <p:sp>
        <p:nvSpPr>
          <p:cNvPr id="3" name="Slide Number Placeholder 2">
            <a:extLst>
              <a:ext uri="{FF2B5EF4-FFF2-40B4-BE49-F238E27FC236}">
                <a16:creationId xmlns:a16="http://schemas.microsoft.com/office/drawing/2014/main" id="{AD1A6395-7143-E347-992D-7BFA891F4B7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23</a:t>
            </a:fld>
            <a:endParaRPr lang="en-US">
              <a:solidFill>
                <a:prstClr val="black">
                  <a:lumMod val="95000"/>
                  <a:lumOff val="5000"/>
                </a:prstClr>
              </a:solidFill>
            </a:endParaRPr>
          </a:p>
        </p:txBody>
      </p:sp>
    </p:spTree>
    <p:extLst>
      <p:ext uri="{BB962C8B-B14F-4D97-AF65-F5344CB8AC3E}">
        <p14:creationId xmlns:p14="http://schemas.microsoft.com/office/powerpoint/2010/main" val="21803471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Word About Packages</a:t>
            </a:r>
          </a:p>
        </p:txBody>
      </p:sp>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p:cNvSpPr/>
          <p:nvPr/>
        </p:nvSpPr>
        <p:spPr>
          <a:xfrm>
            <a:off x="105381" y="6488668"/>
            <a:ext cx="1837491" cy="369332"/>
          </a:xfrm>
          <a:prstGeom prst="rect">
            <a:avLst/>
          </a:prstGeom>
        </p:spPr>
        <p:txBody>
          <a:bodyPr wrap="none">
            <a:spAutoFit/>
          </a:bodyPr>
          <a:lstStyle/>
          <a:p>
            <a:r>
              <a:rPr lang="en-US" dirty="0">
                <a:hlinkClick r:id="rId4"/>
              </a:rPr>
              <a:t>CC BY-SA RStudio</a:t>
            </a:r>
            <a:endParaRPr lang="en-US" dirty="0"/>
          </a:p>
        </p:txBody>
      </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66664" y="1565148"/>
            <a:ext cx="5609336" cy="2257823"/>
            <a:chOff x="5566664" y="1397223"/>
            <a:chExt cx="5609336" cy="2257823"/>
          </a:xfrm>
        </p:grpSpPr>
        <p:pic>
          <p:nvPicPr>
            <p:cNvPr id="6" name="Picture 5"/>
            <p:cNvPicPr>
              <a:picLocks noChangeAspect="1"/>
            </p:cNvPicPr>
            <p:nvPr/>
          </p:nvPicPr>
          <p:blipFill>
            <a:blip r:embed="rId5"/>
            <a:stretch>
              <a:fillRect/>
            </a:stretch>
          </p:blipFill>
          <p:spPr>
            <a:xfrm>
              <a:off x="6481064" y="1397223"/>
              <a:ext cx="3899876" cy="2257823"/>
            </a:xfrm>
            <a:prstGeom prst="rect">
              <a:avLst/>
            </a:prstGeom>
          </p:spPr>
        </p:pic>
        <p:sp>
          <p:nvSpPr>
            <p:cNvPr id="10" name="Rectangle 9">
              <a:extLst>
                <a:ext uri="{FF2B5EF4-FFF2-40B4-BE49-F238E27FC236}">
                  <a16:creationId xmlns:a16="http://schemas.microsoft.com/office/drawing/2014/main" id="{DF26BD25-555C-EF46-BF32-60CEEFE1EEA6}"/>
                </a:ext>
              </a:extLst>
            </p:cNvPr>
            <p:cNvSpPr/>
            <p:nvPr/>
          </p:nvSpPr>
          <p:spPr>
            <a:xfrm>
              <a:off x="5566664" y="214006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grpSp>
        <p:nvGrpSpPr>
          <p:cNvPr id="13" name="Group 12">
            <a:extLst>
              <a:ext uri="{FF2B5EF4-FFF2-40B4-BE49-F238E27FC236}">
                <a16:creationId xmlns:a16="http://schemas.microsoft.com/office/drawing/2014/main" id="{22361FBF-EB79-3F46-BACB-3089EDBAC882}"/>
              </a:ext>
            </a:extLst>
          </p:cNvPr>
          <p:cNvGrpSpPr/>
          <p:nvPr/>
        </p:nvGrpSpPr>
        <p:grpSpPr>
          <a:xfrm>
            <a:off x="5566664" y="4078342"/>
            <a:ext cx="5609336" cy="2253066"/>
            <a:chOff x="5566664" y="3862442"/>
            <a:chExt cx="5609336" cy="2253066"/>
          </a:xfrm>
        </p:grpSpPr>
        <p:pic>
          <p:nvPicPr>
            <p:cNvPr id="7" name="Picture 6"/>
            <p:cNvPicPr>
              <a:picLocks noChangeAspect="1"/>
            </p:cNvPicPr>
            <p:nvPr/>
          </p:nvPicPr>
          <p:blipFill>
            <a:blip r:embed="rId6"/>
            <a:stretch>
              <a:fillRect/>
            </a:stretch>
          </p:blipFill>
          <p:spPr>
            <a:xfrm>
              <a:off x="6481064" y="3862442"/>
              <a:ext cx="3794368" cy="2253066"/>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597337"/>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Tree>
    <p:extLst>
      <p:ext uri="{BB962C8B-B14F-4D97-AF65-F5344CB8AC3E}">
        <p14:creationId xmlns:p14="http://schemas.microsoft.com/office/powerpoint/2010/main" val="17361492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a:t>
            </a:r>
            <a:r>
              <a:rPr lang="en-US" dirty="0" smtClean="0"/>
              <a:t>#2</a:t>
            </a:r>
            <a:r>
              <a:rPr lang="en-US" dirty="0"/>
              <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a:bodyPr>
          <a:lstStyle/>
          <a:p>
            <a:pPr marL="0" indent="0">
              <a:buNone/>
            </a:pPr>
            <a:r>
              <a:rPr lang="en-US" sz="4400" dirty="0" smtClean="0"/>
              <a:t>Run the following in the console:</a:t>
            </a:r>
          </a:p>
          <a:p>
            <a:pPr marL="0" indent="0">
              <a:buNone/>
            </a:pPr>
            <a:endParaRPr lang="en-US" sz="4400" dirty="0"/>
          </a:p>
        </p:txBody>
      </p:sp>
      <p:sp>
        <p:nvSpPr>
          <p:cNvPr id="2" name="Slide Number Placeholder 1">
            <a:extLst>
              <a:ext uri="{FF2B5EF4-FFF2-40B4-BE49-F238E27FC236}">
                <a16:creationId xmlns:a16="http://schemas.microsoft.com/office/drawing/2014/main" id="{D04D7339-6545-A040-80BC-008E45DB89A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25</a:t>
            </a:fld>
            <a:endParaRPr lang="en-US">
              <a:solidFill>
                <a:prstClr val="black">
                  <a:lumMod val="95000"/>
                  <a:lumOff val="5000"/>
                </a:prstClr>
              </a:solidFill>
            </a:endParaRPr>
          </a:p>
        </p:txBody>
      </p:sp>
      <p:grpSp>
        <p:nvGrpSpPr>
          <p:cNvPr id="6" name="Group 5">
            <a:extLst>
              <a:ext uri="{FF2B5EF4-FFF2-40B4-BE49-F238E27FC236}">
                <a16:creationId xmlns:a16="http://schemas.microsoft.com/office/drawing/2014/main" id="{6156B163-1FB2-8242-80ED-BFC29BF75404}"/>
              </a:ext>
            </a:extLst>
          </p:cNvPr>
          <p:cNvGrpSpPr/>
          <p:nvPr/>
        </p:nvGrpSpPr>
        <p:grpSpPr>
          <a:xfrm>
            <a:off x="2616381" y="3447739"/>
            <a:ext cx="7081294" cy="655320"/>
            <a:chOff x="2080825" y="3162925"/>
            <a:chExt cx="8240130" cy="655320"/>
          </a:xfrm>
        </p:grpSpPr>
        <p:sp>
          <p:nvSpPr>
            <p:cNvPr id="7" name="Rectangle 6">
              <a:extLst>
                <a:ext uri="{FF2B5EF4-FFF2-40B4-BE49-F238E27FC236}">
                  <a16:creationId xmlns:a16="http://schemas.microsoft.com/office/drawing/2014/main" id="{33C7BF07-1FE3-C44B-ABFD-41E4A7F3555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24D7E85-5CDF-8E47-B49D-4AE5A0387BAC}"/>
                </a:ext>
              </a:extLst>
            </p:cNvPr>
            <p:cNvSpPr txBox="1"/>
            <p:nvPr/>
          </p:nvSpPr>
          <p:spPr>
            <a:xfrm>
              <a:off x="2230953" y="3235065"/>
              <a:ext cx="8090002" cy="523220"/>
            </a:xfrm>
            <a:prstGeom prst="rect">
              <a:avLst/>
            </a:prstGeom>
            <a:noFill/>
          </p:spPr>
          <p:txBody>
            <a:bodyPr wrap="square" rtlCol="0">
              <a:spAutoFit/>
            </a:bodyPr>
            <a:lstStyle/>
            <a:p>
              <a:r>
                <a:rPr lang="en-US" sz="2800" dirty="0" err="1" smtClean="0">
                  <a:solidFill>
                    <a:srgbClr val="0070C0"/>
                  </a:solidFill>
                  <a:latin typeface="Consolas" panose="020B0609020204030204" pitchFamily="49" charset="0"/>
                  <a:ea typeface="Monaco" charset="0"/>
                  <a:cs typeface="Monaco" charset="0"/>
                </a:rPr>
                <a:t>install.packages</a:t>
              </a:r>
              <a:r>
                <a:rPr lang="en-US" sz="2800" dirty="0" smtClean="0">
                  <a:solidFill>
                    <a:srgbClr val="0070C0"/>
                  </a:solidFill>
                  <a:latin typeface="Consolas" panose="020B0609020204030204" pitchFamily="49" charset="0"/>
                  <a:ea typeface="Monaco" charset="0"/>
                  <a:cs typeface="Monaco" charset="0"/>
                </a:rPr>
                <a:t>("</a:t>
              </a:r>
              <a:r>
                <a:rPr lang="en-US" sz="2800" dirty="0" err="1" smtClean="0">
                  <a:solidFill>
                    <a:srgbClr val="0070C0"/>
                  </a:solidFill>
                  <a:latin typeface="Consolas" panose="020B0609020204030204" pitchFamily="49" charset="0"/>
                  <a:ea typeface="Monaco" charset="0"/>
                  <a:cs typeface="Monaco" charset="0"/>
                </a:rPr>
                <a:t>tidyverse</a:t>
              </a:r>
              <a:r>
                <a:rPr lang="en-US" sz="2800" dirty="0" smtClean="0">
                  <a:solidFill>
                    <a:srgbClr val="0070C0"/>
                  </a:solidFill>
                  <a:latin typeface="Consolas" panose="020B0609020204030204" pitchFamily="49" charset="0"/>
                  <a:ea typeface="Monaco" charset="0"/>
                  <a:cs typeface="Monaco" charset="0"/>
                </a:rPr>
                <a:t>")</a:t>
              </a:r>
              <a:endParaRPr lang="en-US" sz="2800" dirty="0">
                <a:latin typeface="Consolas" panose="020B0609020204030204" pitchFamily="49" charset="0"/>
                <a:ea typeface="Monaco" charset="0"/>
                <a:cs typeface="Monaco" charset="0"/>
              </a:endParaRPr>
            </a:p>
          </p:txBody>
        </p:sp>
      </p:grpSp>
      <p:grpSp>
        <p:nvGrpSpPr>
          <p:cNvPr id="9" name="Group 8">
            <a:extLst>
              <a:ext uri="{FF2B5EF4-FFF2-40B4-BE49-F238E27FC236}">
                <a16:creationId xmlns:a16="http://schemas.microsoft.com/office/drawing/2014/main" id="{6156B163-1FB2-8242-80ED-BFC29BF75404}"/>
              </a:ext>
            </a:extLst>
          </p:cNvPr>
          <p:cNvGrpSpPr/>
          <p:nvPr/>
        </p:nvGrpSpPr>
        <p:grpSpPr>
          <a:xfrm>
            <a:off x="2616381" y="4262663"/>
            <a:ext cx="7081294" cy="655320"/>
            <a:chOff x="2080825" y="3162925"/>
            <a:chExt cx="8240130" cy="655320"/>
          </a:xfrm>
        </p:grpSpPr>
        <p:sp>
          <p:nvSpPr>
            <p:cNvPr id="10" name="Rectangle 9">
              <a:extLst>
                <a:ext uri="{FF2B5EF4-FFF2-40B4-BE49-F238E27FC236}">
                  <a16:creationId xmlns:a16="http://schemas.microsoft.com/office/drawing/2014/main" id="{33C7BF07-1FE3-C44B-ABFD-41E4A7F3555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24D7E85-5CDF-8E47-B49D-4AE5A0387BAC}"/>
                </a:ext>
              </a:extLst>
            </p:cNvPr>
            <p:cNvSpPr txBox="1"/>
            <p:nvPr/>
          </p:nvSpPr>
          <p:spPr>
            <a:xfrm>
              <a:off x="2230953" y="3235065"/>
              <a:ext cx="8090002" cy="523220"/>
            </a:xfrm>
            <a:prstGeom prst="rect">
              <a:avLst/>
            </a:prstGeom>
            <a:noFill/>
          </p:spPr>
          <p:txBody>
            <a:bodyPr wrap="square" rtlCol="0">
              <a:spAutoFit/>
            </a:bodyPr>
            <a:lstStyle/>
            <a:p>
              <a:r>
                <a:rPr lang="en-US" sz="2800" dirty="0" smtClean="0">
                  <a:solidFill>
                    <a:srgbClr val="0070C0"/>
                  </a:solidFill>
                  <a:latin typeface="Consolas" panose="020B0609020204030204" pitchFamily="49" charset="0"/>
                  <a:ea typeface="Monaco" charset="0"/>
                  <a:cs typeface="Monaco" charset="0"/>
                </a:rPr>
                <a:t>library("</a:t>
              </a:r>
              <a:r>
                <a:rPr lang="en-US" sz="2800" dirty="0" err="1" smtClean="0">
                  <a:solidFill>
                    <a:srgbClr val="0070C0"/>
                  </a:solidFill>
                  <a:latin typeface="Consolas" panose="020B0609020204030204" pitchFamily="49" charset="0"/>
                  <a:ea typeface="Monaco" charset="0"/>
                  <a:cs typeface="Monaco" charset="0"/>
                </a:rPr>
                <a:t>tidyverse</a:t>
              </a:r>
              <a:r>
                <a:rPr lang="en-US" sz="2800" dirty="0" smtClean="0">
                  <a:solidFill>
                    <a:srgbClr val="0070C0"/>
                  </a:solidFill>
                  <a:latin typeface="Consolas" panose="020B0609020204030204" pitchFamily="49" charset="0"/>
                  <a:ea typeface="Monaco" charset="0"/>
                  <a:cs typeface="Monaco" charset="0"/>
                </a:rPr>
                <a:t>")</a:t>
              </a:r>
              <a:endParaRPr lang="en-US" sz="2800" dirty="0">
                <a:latin typeface="Consolas" panose="020B0609020204030204" pitchFamily="49" charset="0"/>
                <a:ea typeface="Monaco" charset="0"/>
                <a:cs typeface="Monaco" charset="0"/>
              </a:endParaRPr>
            </a:p>
          </p:txBody>
        </p:sp>
      </p:grpSp>
    </p:spTree>
    <p:extLst>
      <p:ext uri="{BB962C8B-B14F-4D97-AF65-F5344CB8AC3E}">
        <p14:creationId xmlns:p14="http://schemas.microsoft.com/office/powerpoint/2010/main" val="10872673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normAutofit/>
          </a:bodyPr>
          <a:lstStyle/>
          <a:p>
            <a:r>
              <a:rPr lang="en-US" dirty="0" smtClean="0"/>
              <a:t>The Data Analysis Process</a:t>
            </a:r>
            <a:endParaRPr lang="en-US" sz="3600" dirty="0"/>
          </a:p>
        </p:txBody>
      </p:sp>
    </p:spTree>
    <p:extLst>
      <p:ext uri="{BB962C8B-B14F-4D97-AF65-F5344CB8AC3E}">
        <p14:creationId xmlns:p14="http://schemas.microsoft.com/office/powerpoint/2010/main" val="41590430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a:t>
            </a:r>
            <a:r>
              <a:rPr lang="en-US" dirty="0" smtClean="0"/>
              <a:t>Analysis </a:t>
            </a:r>
            <a:r>
              <a:rPr lang="en-US" dirty="0"/>
              <a:t>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27</a:t>
            </a:fld>
            <a:endParaRPr lang="en-US"/>
          </a:p>
        </p:txBody>
      </p:sp>
    </p:spTree>
    <p:extLst>
      <p:ext uri="{BB962C8B-B14F-4D97-AF65-F5344CB8AC3E}">
        <p14:creationId xmlns:p14="http://schemas.microsoft.com/office/powerpoint/2010/main" val="22055688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3539430"/>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smtClean="0"/>
              <a:t> 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smtClean="0"/>
              <a:t> 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smtClean="0"/>
              <a:t> 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smtClean="0"/>
              <a:t>What is a </a:t>
            </a:r>
            <a:r>
              <a:rPr lang="en-US" dirty="0"/>
              <a:t>“Tidy” Data Frame</a:t>
            </a:r>
          </a:p>
        </p:txBody>
      </p:sp>
      <p:sp>
        <p:nvSpPr>
          <p:cNvPr id="5" name="Rectangle 4"/>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latin typeface="Arial" panose="020B0604020202020204" pitchFamily="34" charset="0"/>
                <a:cs typeface="Arial" panose="020B0604020202020204" pitchFamily="34" charset="0"/>
              </a:rPr>
              <a:t>MRN</a:t>
            </a:r>
            <a:endParaRPr lang="en-US" sz="1800" b="1" dirty="0">
              <a:latin typeface="Arial" panose="020B0604020202020204" pitchFamily="34" charset="0"/>
              <a:cs typeface="Arial" panose="020B0604020202020204" pitchFamily="34" charset="0"/>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28</a:t>
            </a:fld>
            <a:endParaRPr lang="en-US">
              <a:solidFill>
                <a:prstClr val="black">
                  <a:lumMod val="95000"/>
                  <a:lumOff val="5000"/>
                </a:prstClr>
              </a:solidFill>
            </a:endParaRPr>
          </a:p>
        </p:txBody>
      </p:sp>
    </p:spTree>
    <p:extLst>
      <p:ext uri="{BB962C8B-B14F-4D97-AF65-F5344CB8AC3E}">
        <p14:creationId xmlns:p14="http://schemas.microsoft.com/office/powerpoint/2010/main" val="212596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Data</a:t>
            </a:r>
          </a:p>
        </p:txBody>
      </p:sp>
    </p:spTree>
    <p:extLst>
      <p:ext uri="{BB962C8B-B14F-4D97-AF65-F5344CB8AC3E}">
        <p14:creationId xmlns:p14="http://schemas.microsoft.com/office/powerpoint/2010/main" val="42460567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R and RStudio</a:t>
            </a:r>
          </a:p>
          <a:p>
            <a:pPr marL="514350" indent="-514350">
              <a:buAutoNum type="arabicPeriod"/>
            </a:pPr>
            <a:r>
              <a:rPr lang="en-US" sz="3200" dirty="0"/>
              <a:t>Learn some fundamentals of coding</a:t>
            </a:r>
          </a:p>
          <a:p>
            <a:pPr marL="514350" indent="-514350">
              <a:buAutoNum type="arabicPeriod"/>
            </a:pPr>
            <a:endParaRPr lang="en-US" sz="3200" dirty="0"/>
          </a:p>
          <a:p>
            <a:r>
              <a:rPr lang="en-US" sz="4000" dirty="0"/>
              <a:t>Lesson Objectives</a:t>
            </a:r>
          </a:p>
          <a:p>
            <a:pPr marL="514350" indent="-514350">
              <a:buAutoNum type="arabicPeriod"/>
            </a:pPr>
            <a:r>
              <a:rPr lang="en-US" sz="3200" dirty="0"/>
              <a:t>Log in and tour RStudio Cloud</a:t>
            </a:r>
          </a:p>
          <a:p>
            <a:pPr marL="514350" indent="-514350">
              <a:buAutoNum type="arabicPeriod"/>
            </a:pPr>
            <a:r>
              <a:rPr lang="en-US" sz="3200" dirty="0"/>
              <a:t>Execute code at the console</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Load data into R and interact with a </a:t>
            </a:r>
            <a:r>
              <a:rPr lang="en-US" sz="3200" dirty="0" err="1"/>
              <a:t>dataframe</a:t>
            </a:r>
            <a:endParaRPr lang="en-US" sz="3200" dirty="0"/>
          </a:p>
        </p:txBody>
      </p:sp>
      <p:sp>
        <p:nvSpPr>
          <p:cNvPr id="3" name="Slide Number Placeholder 2">
            <a:extLst>
              <a:ext uri="{FF2B5EF4-FFF2-40B4-BE49-F238E27FC236}">
                <a16:creationId xmlns:a16="http://schemas.microsoft.com/office/drawing/2014/main" id="{94BD30C1-D215-0540-8FC0-FBC5B6F2D09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18602013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a:t>
            </a:r>
            <a:r>
              <a:rPr lang="en-US" dirty="0" smtClean="0"/>
              <a:t>Analysis </a:t>
            </a:r>
            <a:r>
              <a:rPr lang="en-US" dirty="0"/>
              <a:t>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30</a:t>
            </a:fld>
            <a:endParaRPr lang="en-US"/>
          </a:p>
        </p:txBody>
      </p:sp>
      <p:sp>
        <p:nvSpPr>
          <p:cNvPr id="7" name="Rounded Rectangle 6"/>
          <p:cNvSpPr/>
          <p:nvPr/>
        </p:nvSpPr>
        <p:spPr>
          <a:xfrm>
            <a:off x="190004" y="3891906"/>
            <a:ext cx="1539189" cy="574268"/>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solidFill>
                  <a:schemeClr val="tx1"/>
                </a:solidFill>
              </a:rPr>
              <a:t>Import</a:t>
            </a:r>
            <a:endParaRPr lang="en-US" sz="3000" dirty="0">
              <a:solidFill>
                <a:schemeClr val="tx1"/>
              </a:solidFill>
            </a:endParaRPr>
          </a:p>
        </p:txBody>
      </p:sp>
    </p:spTree>
    <p:extLst>
      <p:ext uri="{BB962C8B-B14F-4D97-AF65-F5344CB8AC3E}">
        <p14:creationId xmlns:p14="http://schemas.microsoft.com/office/powerpoint/2010/main" val="31476591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srcRect r="3730"/>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268561" y="5458205"/>
            <a:ext cx="849604"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srcRect t="18681"/>
          <a:stretch/>
        </p:blipFill>
        <p:spPr>
          <a:xfrm flipV="1">
            <a:off x="10412040" y="3838614"/>
            <a:ext cx="728944" cy="1138688"/>
          </a:xfrm>
          <a:prstGeom prst="rect">
            <a:avLst/>
          </a:prstGeom>
        </p:spPr>
      </p:pic>
      <p:sp>
        <p:nvSpPr>
          <p:cNvPr id="3" name="Slide Number Placeholder 2">
            <a:extLst>
              <a:ext uri="{FF2B5EF4-FFF2-40B4-BE49-F238E27FC236}">
                <a16:creationId xmlns:a16="http://schemas.microsoft.com/office/drawing/2014/main" id="{46E9AA53-43DC-F64E-AB89-9143E8CF37AE}"/>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31</a:t>
            </a:fld>
            <a:endParaRPr lang="en-US">
              <a:solidFill>
                <a:prstClr val="black">
                  <a:lumMod val="95000"/>
                  <a:lumOff val="5000"/>
                </a:prstClr>
              </a:solidFill>
            </a:endParaRPr>
          </a:p>
        </p:txBody>
      </p:sp>
    </p:spTree>
    <p:extLst>
      <p:ext uri="{BB962C8B-B14F-4D97-AF65-F5344CB8AC3E}">
        <p14:creationId xmlns:p14="http://schemas.microsoft.com/office/powerpoint/2010/main" val="5645152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p:cNvPicPr>
            <a:picLocks noChangeAspect="1"/>
          </p:cNvPicPr>
          <p:nvPr/>
        </p:nvPicPr>
        <p:blipFill>
          <a:blip r:embed="rId4"/>
          <a:stretch>
            <a:fillRect/>
          </a:stretch>
        </p:blipFill>
        <p:spPr>
          <a:xfrm>
            <a:off x="4411272" y="2140575"/>
            <a:ext cx="609600" cy="317500"/>
          </a:xfrm>
          <a:prstGeom prst="rect">
            <a:avLst/>
          </a:prstGeom>
        </p:spPr>
      </p:pic>
      <p:pic>
        <p:nvPicPr>
          <p:cNvPr id="18" name="Picture 17"/>
          <p:cNvPicPr>
            <a:picLocks noChangeAspect="1"/>
          </p:cNvPicPr>
          <p:nvPr/>
        </p:nvPicPr>
        <p:blipFill>
          <a:blip r:embed="rId5"/>
          <a:stretch>
            <a:fillRect/>
          </a:stretch>
        </p:blipFill>
        <p:spPr>
          <a:xfrm>
            <a:off x="5018790" y="2148694"/>
            <a:ext cx="533400" cy="292100"/>
          </a:xfrm>
          <a:prstGeom prst="rect">
            <a:avLst/>
          </a:prstGeom>
        </p:spPr>
      </p:pic>
      <p:pic>
        <p:nvPicPr>
          <p:cNvPr id="19" name="Picture 18"/>
          <p:cNvPicPr>
            <a:picLocks noChangeAspect="1"/>
          </p:cNvPicPr>
          <p:nvPr/>
        </p:nvPicPr>
        <p:blipFill>
          <a:blip r:embed="rId6"/>
          <a:stretch>
            <a:fillRect/>
          </a:stretch>
        </p:blipFill>
        <p:spPr>
          <a:xfrm>
            <a:off x="5493753" y="2433387"/>
            <a:ext cx="965200" cy="317500"/>
          </a:xfrm>
          <a:prstGeom prst="rect">
            <a:avLst/>
          </a:prstGeom>
        </p:spPr>
      </p:pic>
      <p:pic>
        <p:nvPicPr>
          <p:cNvPr id="20" name="Picture 19"/>
          <p:cNvPicPr>
            <a:picLocks noChangeAspect="1"/>
          </p:cNvPicPr>
          <p:nvPr/>
        </p:nvPicPr>
        <p:blipFill>
          <a:blip r:embed="rId7"/>
          <a:stretch>
            <a:fillRect/>
          </a:stretch>
        </p:blipFill>
        <p:spPr>
          <a:xfrm>
            <a:off x="6414837" y="2441408"/>
            <a:ext cx="990600" cy="292100"/>
          </a:xfrm>
          <a:prstGeom prst="rect">
            <a:avLst/>
          </a:prstGeom>
        </p:spPr>
      </p:pic>
      <p:pic>
        <p:nvPicPr>
          <p:cNvPr id="21" name="Picture 20"/>
          <p:cNvPicPr>
            <a:picLocks noChangeAspect="1"/>
          </p:cNvPicPr>
          <p:nvPr/>
        </p:nvPicPr>
        <p:blipFill>
          <a:blip r:embed="rId8"/>
          <a:stretch>
            <a:fillRect/>
          </a:stretch>
        </p:blipFill>
        <p:spPr>
          <a:xfrm>
            <a:off x="5662194" y="2743869"/>
            <a:ext cx="914400" cy="304800"/>
          </a:xfrm>
          <a:prstGeom prst="rect">
            <a:avLst/>
          </a:prstGeom>
        </p:spPr>
      </p:pic>
      <p:pic>
        <p:nvPicPr>
          <p:cNvPr id="22" name="Picture 21"/>
          <p:cNvPicPr>
            <a:picLocks noChangeAspect="1"/>
          </p:cNvPicPr>
          <p:nvPr/>
        </p:nvPicPr>
        <p:blipFill>
          <a:blip r:embed="rId9"/>
          <a:stretch>
            <a:fillRect/>
          </a:stretch>
        </p:blipFill>
        <p:spPr>
          <a:xfrm>
            <a:off x="6562558" y="2750385"/>
            <a:ext cx="1295400" cy="304800"/>
          </a:xfrm>
          <a:prstGeom prst="rect">
            <a:avLst/>
          </a:prstGeom>
        </p:spPr>
      </p:pic>
      <p:pic>
        <p:nvPicPr>
          <p:cNvPr id="23" name="Picture 22"/>
          <p:cNvPicPr>
            <a:picLocks noChangeAspect="1"/>
          </p:cNvPicPr>
          <p:nvPr/>
        </p:nvPicPr>
        <p:blipFill>
          <a:blip r:embed="rId10"/>
          <a:stretch>
            <a:fillRect/>
          </a:stretch>
        </p:blipFill>
        <p:spPr>
          <a:xfrm>
            <a:off x="6111373" y="3073066"/>
            <a:ext cx="914400" cy="292100"/>
          </a:xfrm>
          <a:prstGeom prst="rect">
            <a:avLst/>
          </a:prstGeom>
        </p:spPr>
      </p:pic>
      <p:pic>
        <p:nvPicPr>
          <p:cNvPr id="24" name="Picture 23"/>
          <p:cNvPicPr>
            <a:picLocks noChangeAspect="1"/>
          </p:cNvPicPr>
          <p:nvPr/>
        </p:nvPicPr>
        <p:blipFill>
          <a:blip r:embed="rId11"/>
          <a:stretch>
            <a:fillRect/>
          </a:stretch>
        </p:blipFill>
        <p:spPr>
          <a:xfrm>
            <a:off x="7013408" y="3051008"/>
            <a:ext cx="977900" cy="342900"/>
          </a:xfrm>
          <a:prstGeom prst="rect">
            <a:avLst/>
          </a:prstGeom>
        </p:spPr>
      </p:pic>
      <p:sp>
        <p:nvSpPr>
          <p:cNvPr id="34" name="Rounded Rectangular Callout 33"/>
          <p:cNvSpPr/>
          <p:nvPr/>
        </p:nvSpPr>
        <p:spPr>
          <a:xfrm>
            <a:off x="9179045" y="2129441"/>
            <a:ext cx="2433737"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smtClean="0">
                <a:solidFill>
                  <a:schemeClr val="bg1"/>
                </a:solidFill>
              </a:rPr>
              <a:t>rectangular structure</a:t>
            </a:r>
            <a:endParaRPr lang="en-US" sz="2800"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
        <p:nvSpPr>
          <p:cNvPr id="6" name="Slide Number Placeholder 5">
            <a:extLst>
              <a:ext uri="{FF2B5EF4-FFF2-40B4-BE49-F238E27FC236}">
                <a16:creationId xmlns:a16="http://schemas.microsoft.com/office/drawing/2014/main" id="{DB7E4C96-A684-7440-9442-FAEE0E88C517}"/>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32</a:t>
            </a:fld>
            <a:endParaRPr lang="en-US">
              <a:solidFill>
                <a:prstClr val="black">
                  <a:lumMod val="95000"/>
                  <a:lumOff val="5000"/>
                </a:prstClr>
              </a:solidFill>
            </a:endParaRPr>
          </a:p>
        </p:txBody>
      </p:sp>
    </p:spTree>
    <p:extLst>
      <p:ext uri="{BB962C8B-B14F-4D97-AF65-F5344CB8AC3E}">
        <p14:creationId xmlns:p14="http://schemas.microsoft.com/office/powerpoint/2010/main" val="27577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1.04167E-6 4.81481E-6 L 0.13724 -0.00024 " pathEditMode="relative" rAng="0" ptsTypes="AA">
                                      <p:cBhvr>
                                        <p:cTn id="14" dur="2000" fill="hold"/>
                                        <p:tgtEl>
                                          <p:spTgt spid="17"/>
                                        </p:tgtEl>
                                        <p:attrNameLst>
                                          <p:attrName>ppt_x</p:attrName>
                                          <p:attrName>ppt_y</p:attrName>
                                        </p:attrNameLst>
                                      </p:cBhvr>
                                      <p:rCtr x="6862" y="-23"/>
                                    </p:animMotion>
                                  </p:childTnLst>
                                </p:cTn>
                              </p:par>
                              <p:par>
                                <p:cTn id="15" presetID="42" presetClass="path" presetSubtype="0" accel="50000" decel="50000" fill="hold" nodeType="withEffect">
                                  <p:stCondLst>
                                    <p:cond delay="0"/>
                                  </p:stCondLst>
                                  <p:childTnLst>
                                    <p:animMotion origin="layout" path="M -3.54167E-6 -2.22222E-6 L 0.16289 -0.00069 " pathEditMode="relative" rAng="0" ptsTypes="AA">
                                      <p:cBhvr>
                                        <p:cTn id="16" dur="2000" fill="hold"/>
                                        <p:tgtEl>
                                          <p:spTgt spid="18"/>
                                        </p:tgtEl>
                                        <p:attrNameLst>
                                          <p:attrName>ppt_x</p:attrName>
                                          <p:attrName>ppt_y</p:attrName>
                                        </p:attrNameLst>
                                      </p:cBhvr>
                                      <p:rCtr x="8138" y="-46"/>
                                    </p:animMotion>
                                  </p:childTnLst>
                                </p:cTn>
                              </p:par>
                              <p:par>
                                <p:cTn id="17" presetID="42" presetClass="path" presetSubtype="0" accel="50000" decel="50000" fill="hold" nodeType="withEffect">
                                  <p:stCondLst>
                                    <p:cond delay="0"/>
                                  </p:stCondLst>
                                  <p:childTnLst>
                                    <p:animMotion origin="layout" path="M -4.375E-6 7.40741E-7 L 0.04974 -0.00046 " pathEditMode="relative" rAng="0" ptsTypes="AA">
                                      <p:cBhvr>
                                        <p:cTn id="18" dur="2000" fill="hold"/>
                                        <p:tgtEl>
                                          <p:spTgt spid="19"/>
                                        </p:tgtEl>
                                        <p:attrNameLst>
                                          <p:attrName>ppt_x</p:attrName>
                                          <p:attrName>ppt_y</p:attrName>
                                        </p:attrNameLst>
                                      </p:cBhvr>
                                      <p:rCtr x="2487" y="-23"/>
                                    </p:animMotion>
                                  </p:childTnLst>
                                </p:cTn>
                              </p:par>
                              <p:par>
                                <p:cTn id="19" presetID="42" presetClass="path" presetSubtype="0" accel="50000" decel="50000" fill="hold" nodeType="withEffect">
                                  <p:stCondLst>
                                    <p:cond delay="0"/>
                                  </p:stCondLst>
                                  <p:childTnLst>
                                    <p:animMotion origin="layout" path="M 3.125E-6 -4.81481E-6 L 0.05039 -0.00023 " pathEditMode="relative" rAng="0" ptsTypes="AA">
                                      <p:cBhvr>
                                        <p:cTn id="20" dur="2000" fill="hold"/>
                                        <p:tgtEl>
                                          <p:spTgt spid="20"/>
                                        </p:tgtEl>
                                        <p:attrNameLst>
                                          <p:attrName>ppt_x</p:attrName>
                                          <p:attrName>ppt_y</p:attrName>
                                        </p:attrNameLst>
                                      </p:cBhvr>
                                      <p:rCtr x="2513" y="-23"/>
                                    </p:animMotion>
                                  </p:childTnLst>
                                </p:cTn>
                              </p:par>
                              <p:par>
                                <p:cTn id="21" presetID="42" presetClass="path" presetSubtype="0" accel="50000" decel="50000" fill="hold" nodeType="withEffect">
                                  <p:stCondLst>
                                    <p:cond delay="0"/>
                                  </p:stCondLst>
                                  <p:childTnLst>
                                    <p:animMotion origin="layout" path="M -3.125E-6 -2.22222E-6 L 0.03672 -2.22222E-6 " pathEditMode="relative" rAng="0" ptsTypes="AA">
                                      <p:cBhvr>
                                        <p:cTn id="22" dur="2000" fill="hold"/>
                                        <p:tgtEl>
                                          <p:spTgt spid="21"/>
                                        </p:tgtEl>
                                        <p:attrNameLst>
                                          <p:attrName>ppt_x</p:attrName>
                                          <p:attrName>ppt_y</p:attrName>
                                        </p:attrNameLst>
                                      </p:cBhvr>
                                      <p:rCtr x="1836" y="0"/>
                                    </p:animMotion>
                                  </p:childTnLst>
                                </p:cTn>
                              </p:par>
                              <p:par>
                                <p:cTn id="23" presetID="42" presetClass="path" presetSubtype="0" accel="50000" decel="50000" fill="hold" nodeType="withEffect">
                                  <p:stCondLst>
                                    <p:cond delay="0"/>
                                  </p:stCondLst>
                                  <p:childTnLst>
                                    <p:animMotion origin="layout" path="M 3.75E-6 3.7037E-7 L 0.03789 0.00023 " pathEditMode="relative" rAng="0" ptsTypes="AA">
                                      <p:cBhvr>
                                        <p:cTn id="24" dur="2000" fill="hold"/>
                                        <p:tgtEl>
                                          <p:spTgt spid="22"/>
                                        </p:tgtEl>
                                        <p:attrNameLst>
                                          <p:attrName>ppt_x</p:attrName>
                                          <p:attrName>ppt_y</p:attrName>
                                        </p:attrNameLst>
                                      </p:cBhvr>
                                      <p:rCtr x="1888" y="0"/>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7" grpId="0" animBg="1"/>
      <p:bldP spid="38" grpId="0"/>
      <p:bldP spid="39" grpId="0" animBg="1"/>
      <p:bldP spid="4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A45BD-10F4-0E46-8762-A31C5B969364}"/>
              </a:ext>
            </a:extLst>
          </p:cNvPr>
          <p:cNvSpPr>
            <a:spLocks noGrp="1"/>
          </p:cNvSpPr>
          <p:nvPr>
            <p:ph type="title"/>
          </p:nvPr>
        </p:nvSpPr>
        <p:spPr/>
        <p:txBody>
          <a:bodyPr/>
          <a:lstStyle/>
          <a:p>
            <a:r>
              <a:rPr lang="en-US" dirty="0"/>
              <a:t>Loading Data to Create a </a:t>
            </a:r>
            <a:r>
              <a:rPr lang="en-US" dirty="0" err="1"/>
              <a:t>Dataframe</a:t>
            </a:r>
            <a:endParaRPr lang="en-US" dirty="0"/>
          </a:p>
        </p:txBody>
      </p:sp>
      <p:grpSp>
        <p:nvGrpSpPr>
          <p:cNvPr id="8" name="Group 7">
            <a:extLst>
              <a:ext uri="{FF2B5EF4-FFF2-40B4-BE49-F238E27FC236}">
                <a16:creationId xmlns:a16="http://schemas.microsoft.com/office/drawing/2014/main" id="{1D5A1698-6340-6C4D-9AC4-1815F1F1EC58}"/>
              </a:ext>
            </a:extLst>
          </p:cNvPr>
          <p:cNvGrpSpPr/>
          <p:nvPr/>
        </p:nvGrpSpPr>
        <p:grpSpPr>
          <a:xfrm>
            <a:off x="1839163" y="2812057"/>
            <a:ext cx="8090002" cy="655320"/>
            <a:chOff x="2080825" y="3162925"/>
            <a:chExt cx="8090002" cy="655320"/>
          </a:xfrm>
        </p:grpSpPr>
        <p:sp>
          <p:nvSpPr>
            <p:cNvPr id="9" name="Rectangle 8">
              <a:extLst>
                <a:ext uri="{FF2B5EF4-FFF2-40B4-BE49-F238E27FC236}">
                  <a16:creationId xmlns:a16="http://schemas.microsoft.com/office/drawing/2014/main" id="{34262A53-BA39-8E42-A3F9-D265C684879C}"/>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20B296A-55FD-D149-A213-5F30FA6DBF7D}"/>
                </a:ext>
              </a:extLst>
            </p:cNvPr>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Consolas" panose="020B0609020204030204" pitchFamily="49" charset="0"/>
                  <a:ea typeface="Monaco" charset="0"/>
                  <a:cs typeface="Monaco" charset="0"/>
                </a:rPr>
                <a:t>  </a:t>
              </a:r>
              <a:r>
                <a:rPr lang="en-US" sz="2800" dirty="0" err="1">
                  <a:solidFill>
                    <a:srgbClr val="0070C0"/>
                  </a:solidFill>
                  <a:latin typeface="Consolas" panose="020B0609020204030204" pitchFamily="49" charset="0"/>
                  <a:ea typeface="Monaco" charset="0"/>
                  <a:cs typeface="Monaco" charset="0"/>
                </a:rPr>
                <a:t>data_frame</a:t>
              </a:r>
              <a:r>
                <a:rPr lang="en-US" sz="2800" dirty="0">
                  <a:solidFill>
                    <a:srgbClr val="0070C0"/>
                  </a:solidFill>
                  <a:latin typeface="Consolas" panose="020B0609020204030204" pitchFamily="49" charset="0"/>
                  <a:ea typeface="Monaco" charset="0"/>
                  <a:cs typeface="Monaco" charset="0"/>
                </a:rPr>
                <a:t> </a:t>
              </a:r>
              <a:r>
                <a:rPr lang="en-US" sz="2800" dirty="0">
                  <a:latin typeface="Consolas" panose="020B0609020204030204" pitchFamily="49" charset="0"/>
                  <a:ea typeface="Monaco" charset="0"/>
                  <a:cs typeface="Monaco" charset="0"/>
                </a:rPr>
                <a:t>&lt;- </a:t>
              </a:r>
              <a:r>
                <a:rPr lang="en-US" sz="2800" b="1" dirty="0" err="1">
                  <a:latin typeface="Consolas" panose="020B0609020204030204" pitchFamily="49" charset="0"/>
                  <a:ea typeface="Monaco" charset="0"/>
                  <a:cs typeface="Monaco" charset="0"/>
                </a:rPr>
                <a:t>read_csv</a:t>
              </a:r>
              <a:r>
                <a:rPr lang="en-US" sz="2800" dirty="0" smtClean="0">
                  <a:latin typeface="Consolas" panose="020B0609020204030204" pitchFamily="49" charset="0"/>
                  <a:ea typeface="Monaco" charset="0"/>
                  <a:cs typeface="Monaco" charset="0"/>
                </a:rPr>
                <a:t>(</a:t>
              </a:r>
              <a:r>
                <a:rPr lang="en-US" sz="2800" dirty="0" smtClean="0">
                  <a:solidFill>
                    <a:srgbClr val="0070C0"/>
                  </a:solidFill>
                  <a:latin typeface="Consolas" panose="020B0609020204030204" pitchFamily="49" charset="0"/>
                  <a:ea typeface="Monaco" charset="0"/>
                  <a:cs typeface="Monaco" charset="0"/>
                </a:rPr>
                <a:t>"</a:t>
              </a:r>
              <a:r>
                <a:rPr lang="en-US" sz="2800" dirty="0" err="1" smtClean="0">
                  <a:solidFill>
                    <a:srgbClr val="0070C0"/>
                  </a:solidFill>
                  <a:latin typeface="Consolas" panose="020B0609020204030204" pitchFamily="49" charset="0"/>
                  <a:ea typeface="Monaco" charset="0"/>
                  <a:cs typeface="Monaco" charset="0"/>
                </a:rPr>
                <a:t>file_name</a:t>
              </a:r>
              <a:r>
                <a:rPr lang="en-US" sz="2800" dirty="0" smtClean="0">
                  <a:solidFill>
                    <a:srgbClr val="0070C0"/>
                  </a:solidFill>
                  <a:latin typeface="Consolas" panose="020B0609020204030204" pitchFamily="49" charset="0"/>
                  <a:ea typeface="Monaco" charset="0"/>
                  <a:cs typeface="Monaco" charset="0"/>
                </a:rPr>
                <a:t>"</a:t>
              </a:r>
              <a:r>
                <a:rPr lang="en-US" sz="2800" dirty="0" smtClean="0">
                  <a:latin typeface="Consolas" panose="020B0609020204030204" pitchFamily="49" charset="0"/>
                  <a:ea typeface="Monaco" charset="0"/>
                  <a:cs typeface="Monaco" charset="0"/>
                </a:rPr>
                <a:t>)</a:t>
              </a:r>
              <a:endParaRPr lang="en-US" sz="2800" dirty="0">
                <a:latin typeface="Consolas" panose="020B0609020204030204" pitchFamily="49" charset="0"/>
                <a:ea typeface="Monaco" charset="0"/>
                <a:cs typeface="Monaco" charset="0"/>
              </a:endParaRPr>
            </a:p>
          </p:txBody>
        </p:sp>
      </p:grpSp>
      <p:grpSp>
        <p:nvGrpSpPr>
          <p:cNvPr id="11" name="Group 10">
            <a:extLst>
              <a:ext uri="{FF2B5EF4-FFF2-40B4-BE49-F238E27FC236}">
                <a16:creationId xmlns:a16="http://schemas.microsoft.com/office/drawing/2014/main" id="{5DBCE2FA-4E91-5445-83B3-E1295D8354AB}"/>
              </a:ext>
            </a:extLst>
          </p:cNvPr>
          <p:cNvGrpSpPr/>
          <p:nvPr/>
        </p:nvGrpSpPr>
        <p:grpSpPr>
          <a:xfrm>
            <a:off x="2237106" y="3849102"/>
            <a:ext cx="7294115" cy="1679292"/>
            <a:chOff x="1919035" y="4333415"/>
            <a:chExt cx="7294115" cy="1679292"/>
          </a:xfrm>
        </p:grpSpPr>
        <p:grpSp>
          <p:nvGrpSpPr>
            <p:cNvPr id="12" name="Group 11">
              <a:extLst>
                <a:ext uri="{FF2B5EF4-FFF2-40B4-BE49-F238E27FC236}">
                  <a16:creationId xmlns:a16="http://schemas.microsoft.com/office/drawing/2014/main" id="{1619D14D-808E-3A4B-9B86-6460621C4D41}"/>
                </a:ext>
              </a:extLst>
            </p:cNvPr>
            <p:cNvGrpSpPr/>
            <p:nvPr/>
          </p:nvGrpSpPr>
          <p:grpSpPr>
            <a:xfrm>
              <a:off x="8201740" y="4722760"/>
              <a:ext cx="1011410" cy="1020522"/>
              <a:chOff x="8201740" y="4722760"/>
              <a:chExt cx="1011410" cy="1020522"/>
            </a:xfrm>
          </p:grpSpPr>
          <p:pic>
            <p:nvPicPr>
              <p:cNvPr id="15" name="Picture 14">
                <a:extLst>
                  <a:ext uri="{FF2B5EF4-FFF2-40B4-BE49-F238E27FC236}">
                    <a16:creationId xmlns:a16="http://schemas.microsoft.com/office/drawing/2014/main" id="{EF076B16-85AC-1E4C-9A62-247580172E76}"/>
                  </a:ext>
                </a:extLst>
              </p:cNvPr>
              <p:cNvPicPr>
                <a:picLocks noChangeAspect="1"/>
              </p:cNvPicPr>
              <p:nvPr/>
            </p:nvPicPr>
            <p:blipFill>
              <a:blip r:embed="rId3"/>
              <a:stretch>
                <a:fillRect/>
              </a:stretch>
            </p:blipFill>
            <p:spPr>
              <a:xfrm>
                <a:off x="8201740" y="4722760"/>
                <a:ext cx="1011410" cy="1020522"/>
              </a:xfrm>
              <a:prstGeom prst="rect">
                <a:avLst/>
              </a:prstGeom>
            </p:spPr>
          </p:pic>
          <p:sp>
            <p:nvSpPr>
              <p:cNvPr id="16" name="TextBox 15">
                <a:extLst>
                  <a:ext uri="{FF2B5EF4-FFF2-40B4-BE49-F238E27FC236}">
                    <a16:creationId xmlns:a16="http://schemas.microsoft.com/office/drawing/2014/main" id="{2DCBE935-5AEC-9243-AC66-6121A02169B6}"/>
                  </a:ext>
                </a:extLst>
              </p:cNvPr>
              <p:cNvSpPr txBox="1"/>
              <p:nvPr/>
            </p:nvSpPr>
            <p:spPr>
              <a:xfrm>
                <a:off x="8348561" y="4938829"/>
                <a:ext cx="747712"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3" name="Picture 12">
              <a:extLst>
                <a:ext uri="{FF2B5EF4-FFF2-40B4-BE49-F238E27FC236}">
                  <a16:creationId xmlns:a16="http://schemas.microsoft.com/office/drawing/2014/main" id="{CEE0F405-EC7F-BF47-8825-11EA47B48F68}"/>
                </a:ext>
              </a:extLst>
            </p:cNvPr>
            <p:cNvPicPr>
              <a:picLocks noChangeAspect="1"/>
            </p:cNvPicPr>
            <p:nvPr/>
          </p:nvPicPr>
          <p:blipFill rotWithShape="1">
            <a:blip r:embed="rId4"/>
            <a:srcRect r="3730"/>
            <a:stretch/>
          </p:blipFill>
          <p:spPr>
            <a:xfrm>
              <a:off x="1919035" y="4333415"/>
              <a:ext cx="2862828" cy="1679292"/>
            </a:xfrm>
            <a:prstGeom prst="rect">
              <a:avLst/>
            </a:prstGeom>
          </p:spPr>
        </p:pic>
        <p:pic>
          <p:nvPicPr>
            <p:cNvPr id="14" name="Picture 13">
              <a:extLst>
                <a:ext uri="{FF2B5EF4-FFF2-40B4-BE49-F238E27FC236}">
                  <a16:creationId xmlns:a16="http://schemas.microsoft.com/office/drawing/2014/main" id="{4505B5E1-320D-864B-9D01-F228A7190A89}"/>
                </a:ext>
              </a:extLst>
            </p:cNvPr>
            <p:cNvPicPr>
              <a:picLocks noChangeAspect="1"/>
            </p:cNvPicPr>
            <p:nvPr/>
          </p:nvPicPr>
          <p:blipFill rotWithShape="1">
            <a:blip r:embed="rId5"/>
            <a:srcRect l="-14832" t="-12825" b="1"/>
            <a:stretch/>
          </p:blipFill>
          <p:spPr>
            <a:xfrm rot="16200000" flipV="1">
              <a:off x="6242964" y="3676983"/>
              <a:ext cx="851328" cy="3221309"/>
            </a:xfrm>
            <a:prstGeom prst="rect">
              <a:avLst/>
            </a:prstGeom>
          </p:spPr>
        </p:pic>
      </p:grpSp>
      <p:sp>
        <p:nvSpPr>
          <p:cNvPr id="3" name="Slide Number Placeholder 2">
            <a:extLst>
              <a:ext uri="{FF2B5EF4-FFF2-40B4-BE49-F238E27FC236}">
                <a16:creationId xmlns:a16="http://schemas.microsoft.com/office/drawing/2014/main" id="{87D20BBD-E2D9-F040-BA16-223C702334D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33</a:t>
            </a:fld>
            <a:endParaRPr lang="en-US">
              <a:solidFill>
                <a:prstClr val="black">
                  <a:lumMod val="95000"/>
                  <a:lumOff val="5000"/>
                </a:prstClr>
              </a:solidFill>
            </a:endParaRPr>
          </a:p>
        </p:txBody>
      </p:sp>
    </p:spTree>
    <p:extLst>
      <p:ext uri="{BB962C8B-B14F-4D97-AF65-F5344CB8AC3E}">
        <p14:creationId xmlns:p14="http://schemas.microsoft.com/office/powerpoint/2010/main" val="38349683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a:bodyPr>
          <a:lstStyle/>
          <a:p>
            <a:r>
              <a:rPr lang="en-US" dirty="0" smtClean="0"/>
              <a:t>Memory Check</a:t>
            </a:r>
            <a:endParaRPr lang="en-US" dirty="0"/>
          </a:p>
        </p:txBody>
      </p:sp>
      <p:sp>
        <p:nvSpPr>
          <p:cNvPr id="2" name="Slide Number Placeholder 1">
            <a:extLst>
              <a:ext uri="{FF2B5EF4-FFF2-40B4-BE49-F238E27FC236}">
                <a16:creationId xmlns:a16="http://schemas.microsoft.com/office/drawing/2014/main" id="{2342811F-47B1-0147-ACA4-DEC0571717B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34</a:t>
            </a:fld>
            <a:endParaRPr lang="en-US">
              <a:solidFill>
                <a:prstClr val="black">
                  <a:lumMod val="95000"/>
                  <a:lumOff val="5000"/>
                </a:prstClr>
              </a:solidFill>
            </a:endParaRPr>
          </a:p>
        </p:txBody>
      </p:sp>
      <p:grpSp>
        <p:nvGrpSpPr>
          <p:cNvPr id="6" name="Group 5">
            <a:extLst>
              <a:ext uri="{FF2B5EF4-FFF2-40B4-BE49-F238E27FC236}">
                <a16:creationId xmlns:a16="http://schemas.microsoft.com/office/drawing/2014/main" id="{1D5A1698-6340-6C4D-9AC4-1815F1F1EC58}"/>
              </a:ext>
            </a:extLst>
          </p:cNvPr>
          <p:cNvGrpSpPr/>
          <p:nvPr/>
        </p:nvGrpSpPr>
        <p:grpSpPr>
          <a:xfrm>
            <a:off x="1711572" y="3139717"/>
            <a:ext cx="8090002" cy="655320"/>
            <a:chOff x="2080825" y="3162925"/>
            <a:chExt cx="8090002" cy="655320"/>
          </a:xfrm>
        </p:grpSpPr>
        <p:sp>
          <p:nvSpPr>
            <p:cNvPr id="7" name="Rectangle 6">
              <a:extLst>
                <a:ext uri="{FF2B5EF4-FFF2-40B4-BE49-F238E27FC236}">
                  <a16:creationId xmlns:a16="http://schemas.microsoft.com/office/drawing/2014/main" id="{34262A53-BA39-8E42-A3F9-D265C684879C}"/>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20B296A-55FD-D149-A213-5F30FA6DBF7D}"/>
                </a:ext>
              </a:extLst>
            </p:cNvPr>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Consolas" panose="020B0609020204030204" pitchFamily="49" charset="0"/>
                  <a:ea typeface="Monaco" charset="0"/>
                  <a:cs typeface="Monaco" charset="0"/>
                </a:rPr>
                <a:t>  </a:t>
              </a:r>
              <a:r>
                <a:rPr lang="en-US" sz="2800" dirty="0" err="1">
                  <a:solidFill>
                    <a:srgbClr val="0070C0"/>
                  </a:solidFill>
                  <a:latin typeface="Consolas" panose="020B0609020204030204" pitchFamily="49" charset="0"/>
                  <a:ea typeface="Monaco" charset="0"/>
                  <a:cs typeface="Monaco" charset="0"/>
                </a:rPr>
                <a:t>data_frame</a:t>
              </a:r>
              <a:r>
                <a:rPr lang="en-US" sz="2800" dirty="0">
                  <a:solidFill>
                    <a:srgbClr val="0070C0"/>
                  </a:solidFill>
                  <a:latin typeface="Consolas" panose="020B0609020204030204" pitchFamily="49" charset="0"/>
                  <a:ea typeface="Monaco" charset="0"/>
                  <a:cs typeface="Monaco" charset="0"/>
                </a:rPr>
                <a:t> </a:t>
              </a:r>
              <a:r>
                <a:rPr lang="en-US" sz="2800" dirty="0">
                  <a:latin typeface="Consolas" panose="020B0609020204030204" pitchFamily="49" charset="0"/>
                  <a:ea typeface="Monaco" charset="0"/>
                  <a:cs typeface="Monaco" charset="0"/>
                </a:rPr>
                <a:t>&lt;- </a:t>
              </a:r>
              <a:r>
                <a:rPr lang="en-US" sz="2800" b="1" dirty="0" err="1">
                  <a:latin typeface="Consolas" panose="020B0609020204030204" pitchFamily="49" charset="0"/>
                  <a:ea typeface="Monaco" charset="0"/>
                  <a:cs typeface="Monaco" charset="0"/>
                </a:rPr>
                <a:t>read_csv</a:t>
              </a:r>
              <a:r>
                <a:rPr lang="en-US" sz="2800" dirty="0" smtClean="0">
                  <a:latin typeface="Consolas" panose="020B0609020204030204" pitchFamily="49" charset="0"/>
                  <a:ea typeface="Monaco" charset="0"/>
                  <a:cs typeface="Monaco" charset="0"/>
                </a:rPr>
                <a:t>(</a:t>
              </a:r>
              <a:r>
                <a:rPr lang="en-US" sz="2800" dirty="0" smtClean="0">
                  <a:solidFill>
                    <a:srgbClr val="0070C0"/>
                  </a:solidFill>
                  <a:latin typeface="Consolas" panose="020B0609020204030204" pitchFamily="49" charset="0"/>
                  <a:ea typeface="Monaco" charset="0"/>
                  <a:cs typeface="Monaco" charset="0"/>
                </a:rPr>
                <a:t>"</a:t>
              </a:r>
              <a:r>
                <a:rPr lang="en-US" sz="2800" dirty="0" err="1" smtClean="0">
                  <a:solidFill>
                    <a:srgbClr val="0070C0"/>
                  </a:solidFill>
                  <a:latin typeface="Consolas" panose="020B0609020204030204" pitchFamily="49" charset="0"/>
                  <a:ea typeface="Monaco" charset="0"/>
                  <a:cs typeface="Monaco" charset="0"/>
                </a:rPr>
                <a:t>file_name</a:t>
              </a:r>
              <a:r>
                <a:rPr lang="en-US" sz="2800" dirty="0" smtClean="0">
                  <a:solidFill>
                    <a:srgbClr val="0070C0"/>
                  </a:solidFill>
                  <a:latin typeface="Consolas" panose="020B0609020204030204" pitchFamily="49" charset="0"/>
                  <a:ea typeface="Monaco" charset="0"/>
                  <a:cs typeface="Monaco" charset="0"/>
                </a:rPr>
                <a:t>"</a:t>
              </a:r>
              <a:r>
                <a:rPr lang="en-US" sz="2800" dirty="0" smtClean="0">
                  <a:latin typeface="Consolas" panose="020B0609020204030204" pitchFamily="49" charset="0"/>
                  <a:ea typeface="Monaco" charset="0"/>
                  <a:cs typeface="Monaco" charset="0"/>
                </a:rPr>
                <a:t>)</a:t>
              </a:r>
              <a:endParaRPr lang="en-US" sz="2800" dirty="0">
                <a:latin typeface="Consolas" panose="020B0609020204030204" pitchFamily="49" charset="0"/>
                <a:ea typeface="Monaco" charset="0"/>
                <a:cs typeface="Monaco" charset="0"/>
              </a:endParaRPr>
            </a:p>
          </p:txBody>
        </p:sp>
      </p:grpSp>
      <p:sp>
        <p:nvSpPr>
          <p:cNvPr id="10" name="Text Placeholder 2"/>
          <p:cNvSpPr txBox="1">
            <a:spLocks/>
          </p:cNvSpPr>
          <p:nvPr/>
        </p:nvSpPr>
        <p:spPr>
          <a:xfrm>
            <a:off x="294026" y="2019631"/>
            <a:ext cx="11401788" cy="1971923"/>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3600" dirty="0" smtClean="0"/>
              <a:t>After reading in data using code such as this, where will you the data appear?</a:t>
            </a:r>
            <a:endParaRPr lang="en-US" sz="3600" dirty="0"/>
          </a:p>
        </p:txBody>
      </p:sp>
      <p:pic>
        <p:nvPicPr>
          <p:cNvPr id="11" name="Picture 10"/>
          <p:cNvPicPr>
            <a:picLocks noChangeAspect="1"/>
          </p:cNvPicPr>
          <p:nvPr/>
        </p:nvPicPr>
        <p:blipFill rotWithShape="1">
          <a:blip r:embed="rId3"/>
          <a:srcRect t="10738"/>
          <a:stretch/>
        </p:blipFill>
        <p:spPr>
          <a:xfrm>
            <a:off x="3319390" y="4171685"/>
            <a:ext cx="4542075" cy="2490741"/>
          </a:xfrm>
          <a:prstGeom prst="rect">
            <a:avLst/>
          </a:prstGeom>
        </p:spPr>
      </p:pic>
      <p:sp>
        <p:nvSpPr>
          <p:cNvPr id="12" name="Rectangle 11">
            <a:extLst>
              <a:ext uri="{FF2B5EF4-FFF2-40B4-BE49-F238E27FC236}">
                <a16:creationId xmlns:a16="http://schemas.microsoft.com/office/drawing/2014/main" id="{5855CDCA-B920-B342-96D3-DDCB3EB06E56}"/>
              </a:ext>
            </a:extLst>
          </p:cNvPr>
          <p:cNvSpPr/>
          <p:nvPr/>
        </p:nvSpPr>
        <p:spPr>
          <a:xfrm>
            <a:off x="3361426" y="5301698"/>
            <a:ext cx="2431806" cy="136072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normAutofit/>
          </a:bodyPr>
          <a:lstStyle/>
          <a:p>
            <a:pPr algn="ctr"/>
            <a:endParaRPr lang="en-US" sz="1600"/>
          </a:p>
        </p:txBody>
      </p:sp>
      <p:sp>
        <p:nvSpPr>
          <p:cNvPr id="13" name="Rectangle 12">
            <a:extLst>
              <a:ext uri="{FF2B5EF4-FFF2-40B4-BE49-F238E27FC236}">
                <a16:creationId xmlns:a16="http://schemas.microsoft.com/office/drawing/2014/main" id="{09E595FA-CCA8-5A42-8B4F-72D0B57A81D9}"/>
              </a:ext>
            </a:extLst>
          </p:cNvPr>
          <p:cNvSpPr/>
          <p:nvPr/>
        </p:nvSpPr>
        <p:spPr>
          <a:xfrm>
            <a:off x="5793232" y="5140257"/>
            <a:ext cx="2048877" cy="152216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normAutofit/>
          </a:bodyPr>
          <a:lstStyle/>
          <a:p>
            <a:pPr algn="ctr"/>
            <a:endParaRPr lang="en-US" sz="1600"/>
          </a:p>
        </p:txBody>
      </p:sp>
      <p:sp>
        <p:nvSpPr>
          <p:cNvPr id="14" name="Rectangle 13">
            <a:extLst>
              <a:ext uri="{FF2B5EF4-FFF2-40B4-BE49-F238E27FC236}">
                <a16:creationId xmlns:a16="http://schemas.microsoft.com/office/drawing/2014/main" id="{0693BC2A-8DB9-024F-ADB3-7DB912FA585F}"/>
              </a:ext>
            </a:extLst>
          </p:cNvPr>
          <p:cNvSpPr/>
          <p:nvPr/>
        </p:nvSpPr>
        <p:spPr>
          <a:xfrm>
            <a:off x="5793233" y="4375248"/>
            <a:ext cx="2048877" cy="75571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normAutofit/>
          </a:bodyPr>
          <a:lstStyle/>
          <a:p>
            <a:pPr algn="ctr"/>
            <a:endParaRPr lang="en-US"/>
          </a:p>
        </p:txBody>
      </p:sp>
      <p:sp>
        <p:nvSpPr>
          <p:cNvPr id="15" name="TextBox 14">
            <a:extLst>
              <a:ext uri="{FF2B5EF4-FFF2-40B4-BE49-F238E27FC236}">
                <a16:creationId xmlns:a16="http://schemas.microsoft.com/office/drawing/2014/main" id="{21A95929-CDC1-7C4C-88AD-CBD05B7648C5}"/>
              </a:ext>
            </a:extLst>
          </p:cNvPr>
          <p:cNvSpPr txBox="1"/>
          <p:nvPr/>
        </p:nvSpPr>
        <p:spPr>
          <a:xfrm>
            <a:off x="3401292" y="6308870"/>
            <a:ext cx="1242897" cy="251047"/>
          </a:xfrm>
          <a:prstGeom prst="rect">
            <a:avLst/>
          </a:prstGeom>
          <a:noFill/>
        </p:spPr>
        <p:txBody>
          <a:bodyPr wrap="square" rtlCol="0">
            <a:noAutofit/>
          </a:bodyPr>
          <a:lstStyle/>
          <a:p>
            <a:r>
              <a:rPr lang="en-US" sz="1600" dirty="0">
                <a:solidFill>
                  <a:schemeClr val="accent6"/>
                </a:solidFill>
              </a:rPr>
              <a:t>CONSOLE</a:t>
            </a:r>
          </a:p>
        </p:txBody>
      </p:sp>
      <p:sp>
        <p:nvSpPr>
          <p:cNvPr id="16" name="TextBox 15">
            <a:extLst>
              <a:ext uri="{FF2B5EF4-FFF2-40B4-BE49-F238E27FC236}">
                <a16:creationId xmlns:a16="http://schemas.microsoft.com/office/drawing/2014/main" id="{AA8C9138-736A-3446-87CE-C3B74843B5C1}"/>
              </a:ext>
            </a:extLst>
          </p:cNvPr>
          <p:cNvSpPr txBox="1"/>
          <p:nvPr/>
        </p:nvSpPr>
        <p:spPr>
          <a:xfrm>
            <a:off x="5799821" y="6308870"/>
            <a:ext cx="1019678" cy="251047"/>
          </a:xfrm>
          <a:prstGeom prst="rect">
            <a:avLst/>
          </a:prstGeom>
          <a:noFill/>
        </p:spPr>
        <p:txBody>
          <a:bodyPr wrap="square" rtlCol="0">
            <a:noAutofit/>
          </a:bodyPr>
          <a:lstStyle/>
          <a:p>
            <a:r>
              <a:rPr lang="en-US" sz="1600" dirty="0" smtClean="0">
                <a:solidFill>
                  <a:schemeClr val="accent6"/>
                </a:solidFill>
              </a:rPr>
              <a:t>MISC</a:t>
            </a:r>
            <a:endParaRPr lang="en-US" sz="1600" dirty="0">
              <a:solidFill>
                <a:schemeClr val="accent6"/>
              </a:solidFill>
            </a:endParaRPr>
          </a:p>
        </p:txBody>
      </p:sp>
      <p:sp>
        <p:nvSpPr>
          <p:cNvPr id="17" name="TextBox 16">
            <a:extLst>
              <a:ext uri="{FF2B5EF4-FFF2-40B4-BE49-F238E27FC236}">
                <a16:creationId xmlns:a16="http://schemas.microsoft.com/office/drawing/2014/main" id="{352F4912-042A-2046-BF7C-2EDB1C86323E}"/>
              </a:ext>
            </a:extLst>
          </p:cNvPr>
          <p:cNvSpPr txBox="1"/>
          <p:nvPr/>
        </p:nvSpPr>
        <p:spPr>
          <a:xfrm>
            <a:off x="5799821" y="4788600"/>
            <a:ext cx="1722322" cy="293531"/>
          </a:xfrm>
          <a:prstGeom prst="rect">
            <a:avLst/>
          </a:prstGeom>
          <a:noFill/>
        </p:spPr>
        <p:txBody>
          <a:bodyPr wrap="square" rtlCol="0">
            <a:noAutofit/>
          </a:bodyPr>
          <a:lstStyle/>
          <a:p>
            <a:r>
              <a:rPr lang="en-US" sz="1600" dirty="0">
                <a:solidFill>
                  <a:schemeClr val="accent6"/>
                </a:solidFill>
              </a:rPr>
              <a:t>ENVIRONMENT</a:t>
            </a:r>
          </a:p>
        </p:txBody>
      </p:sp>
      <p:sp>
        <p:nvSpPr>
          <p:cNvPr id="18" name="Rectangle 17">
            <a:extLst>
              <a:ext uri="{FF2B5EF4-FFF2-40B4-BE49-F238E27FC236}">
                <a16:creationId xmlns:a16="http://schemas.microsoft.com/office/drawing/2014/main" id="{5855CDCA-B920-B342-96D3-DDCB3EB06E56}"/>
              </a:ext>
            </a:extLst>
          </p:cNvPr>
          <p:cNvSpPr/>
          <p:nvPr/>
        </p:nvSpPr>
        <p:spPr>
          <a:xfrm>
            <a:off x="3358132" y="4375247"/>
            <a:ext cx="2431806" cy="926450"/>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normAutofit/>
          </a:bodyPr>
          <a:lstStyle/>
          <a:p>
            <a:pPr algn="ctr"/>
            <a:endParaRPr lang="en-US"/>
          </a:p>
        </p:txBody>
      </p:sp>
      <p:sp>
        <p:nvSpPr>
          <p:cNvPr id="19" name="TextBox 18">
            <a:extLst>
              <a:ext uri="{FF2B5EF4-FFF2-40B4-BE49-F238E27FC236}">
                <a16:creationId xmlns:a16="http://schemas.microsoft.com/office/drawing/2014/main" id="{352F4912-042A-2046-BF7C-2EDB1C86323E}"/>
              </a:ext>
            </a:extLst>
          </p:cNvPr>
          <p:cNvSpPr txBox="1"/>
          <p:nvPr/>
        </p:nvSpPr>
        <p:spPr>
          <a:xfrm>
            <a:off x="3401292" y="4979393"/>
            <a:ext cx="1329493" cy="233231"/>
          </a:xfrm>
          <a:prstGeom prst="rect">
            <a:avLst/>
          </a:prstGeom>
          <a:noFill/>
        </p:spPr>
        <p:txBody>
          <a:bodyPr wrap="square" rtlCol="0">
            <a:noAutofit/>
          </a:bodyPr>
          <a:lstStyle/>
          <a:p>
            <a:r>
              <a:rPr lang="en-US" sz="1600" dirty="0" smtClean="0">
                <a:solidFill>
                  <a:schemeClr val="accent6"/>
                </a:solidFill>
              </a:rPr>
              <a:t>EDITOR </a:t>
            </a:r>
            <a:endParaRPr lang="en-US" sz="1600" dirty="0">
              <a:solidFill>
                <a:schemeClr val="accent6"/>
              </a:solidFill>
            </a:endParaRPr>
          </a:p>
        </p:txBody>
      </p:sp>
    </p:spTree>
    <p:extLst>
      <p:ext uri="{BB962C8B-B14F-4D97-AF65-F5344CB8AC3E}">
        <p14:creationId xmlns:p14="http://schemas.microsoft.com/office/powerpoint/2010/main" val="9127104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05AC-85AC-3B4F-B02B-1782A34D988D}"/>
              </a:ext>
            </a:extLst>
          </p:cNvPr>
          <p:cNvSpPr>
            <a:spLocks noGrp="1"/>
          </p:cNvSpPr>
          <p:nvPr>
            <p:ph type="title"/>
          </p:nvPr>
        </p:nvSpPr>
        <p:spPr/>
        <p:txBody>
          <a:bodyPr/>
          <a:lstStyle/>
          <a:p>
            <a:r>
              <a:rPr lang="en-US" dirty="0" err="1"/>
              <a:t>read_csv</a:t>
            </a:r>
            <a:r>
              <a:rPr lang="en-US" dirty="0"/>
              <a:t>()</a:t>
            </a:r>
          </a:p>
        </p:txBody>
      </p:sp>
      <p:grpSp>
        <p:nvGrpSpPr>
          <p:cNvPr id="3" name="Group 2">
            <a:extLst>
              <a:ext uri="{FF2B5EF4-FFF2-40B4-BE49-F238E27FC236}">
                <a16:creationId xmlns:a16="http://schemas.microsoft.com/office/drawing/2014/main" id="{6156B163-1FB2-8242-80ED-BFC29BF75404}"/>
              </a:ext>
            </a:extLst>
          </p:cNvPr>
          <p:cNvGrpSpPr/>
          <p:nvPr/>
        </p:nvGrpSpPr>
        <p:grpSpPr>
          <a:xfrm>
            <a:off x="376519" y="3507699"/>
            <a:ext cx="11429754" cy="655320"/>
            <a:chOff x="2080825" y="3162925"/>
            <a:chExt cx="8240130" cy="655320"/>
          </a:xfrm>
        </p:grpSpPr>
        <p:sp>
          <p:nvSpPr>
            <p:cNvPr id="4" name="Rectangle 3">
              <a:extLst>
                <a:ext uri="{FF2B5EF4-FFF2-40B4-BE49-F238E27FC236}">
                  <a16:creationId xmlns:a16="http://schemas.microsoft.com/office/drawing/2014/main" id="{33C7BF07-1FE3-C44B-ABFD-41E4A7F3555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24D7E85-5CDF-8E47-B49D-4AE5A0387BAC}"/>
                </a:ext>
              </a:extLst>
            </p:cNvPr>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Consolas" panose="020B0609020204030204" pitchFamily="49" charset="0"/>
                  <a:ea typeface="Monaco" charset="0"/>
                  <a:cs typeface="Monaco" charset="0"/>
                </a:rPr>
                <a:t>covid_testing</a:t>
              </a:r>
              <a:r>
                <a:rPr lang="en-US" sz="2800" dirty="0">
                  <a:solidFill>
                    <a:srgbClr val="0070C0"/>
                  </a:solidFill>
                  <a:latin typeface="Consolas" panose="020B0609020204030204" pitchFamily="49" charset="0"/>
                  <a:ea typeface="Monaco" charset="0"/>
                  <a:cs typeface="Monaco" charset="0"/>
                </a:rPr>
                <a:t> </a:t>
              </a:r>
              <a:r>
                <a:rPr lang="en-US" sz="2800" dirty="0">
                  <a:latin typeface="Consolas" panose="020B0609020204030204" pitchFamily="49" charset="0"/>
                  <a:ea typeface="Monaco" charset="0"/>
                  <a:cs typeface="Monaco" charset="0"/>
                </a:rPr>
                <a:t>&lt;- </a:t>
              </a:r>
              <a:r>
                <a:rPr lang="en-US" sz="2800" b="1" dirty="0" err="1">
                  <a:latin typeface="Consolas" panose="020B0609020204030204" pitchFamily="49" charset="0"/>
                  <a:ea typeface="Monaco" charset="0"/>
                  <a:cs typeface="Monaco" charset="0"/>
                </a:rPr>
                <a:t>read_csv</a:t>
              </a:r>
              <a:r>
                <a:rPr lang="en-US" sz="2800" dirty="0">
                  <a:latin typeface="Consolas" panose="020B0609020204030204" pitchFamily="49" charset="0"/>
                  <a:ea typeface="Monaco" charset="0"/>
                  <a:cs typeface="Monaco" charset="0"/>
                </a:rPr>
                <a:t>(</a:t>
              </a:r>
              <a:r>
                <a:rPr lang="en-US" sz="2800" dirty="0">
                  <a:solidFill>
                    <a:srgbClr val="0070C0"/>
                  </a:solidFill>
                  <a:latin typeface="Consolas" panose="020B0609020204030204" pitchFamily="49" charset="0"/>
                  <a:ea typeface="Monaco" charset="0"/>
                  <a:cs typeface="Monaco" charset="0"/>
                </a:rPr>
                <a:t>“data/</a:t>
              </a:r>
              <a:r>
                <a:rPr lang="en-US" sz="2800" dirty="0" err="1">
                  <a:solidFill>
                    <a:srgbClr val="0070C0"/>
                  </a:solidFill>
                  <a:latin typeface="Consolas" panose="020B0609020204030204" pitchFamily="49" charset="0"/>
                  <a:ea typeface="Monaco" charset="0"/>
                  <a:cs typeface="Monaco" charset="0"/>
                </a:rPr>
                <a:t>covid_testing.csv</a:t>
              </a:r>
              <a:r>
                <a:rPr lang="en-US" sz="2800" dirty="0">
                  <a:solidFill>
                    <a:srgbClr val="0070C0"/>
                  </a:solidFill>
                  <a:latin typeface="Consolas" panose="020B0609020204030204" pitchFamily="49" charset="0"/>
                  <a:ea typeface="Monaco" charset="0"/>
                  <a:cs typeface="Monaco" charset="0"/>
                </a:rPr>
                <a:t>”</a:t>
              </a:r>
              <a:r>
                <a:rPr lang="en-US" sz="2800" dirty="0">
                  <a:latin typeface="Consolas" panose="020B0609020204030204" pitchFamily="49" charset="0"/>
                  <a:ea typeface="Monaco" charset="0"/>
                  <a:cs typeface="Monaco" charset="0"/>
                </a:rPr>
                <a:t>)</a:t>
              </a:r>
            </a:p>
          </p:txBody>
        </p:sp>
      </p:grpSp>
      <p:grpSp>
        <p:nvGrpSpPr>
          <p:cNvPr id="6" name="Group 5">
            <a:extLst>
              <a:ext uri="{FF2B5EF4-FFF2-40B4-BE49-F238E27FC236}">
                <a16:creationId xmlns:a16="http://schemas.microsoft.com/office/drawing/2014/main" id="{462A410D-742A-0042-8636-26CD49DE371C}"/>
              </a:ext>
            </a:extLst>
          </p:cNvPr>
          <p:cNvGrpSpPr/>
          <p:nvPr/>
        </p:nvGrpSpPr>
        <p:grpSpPr>
          <a:xfrm>
            <a:off x="2220602" y="4754639"/>
            <a:ext cx="7156955" cy="1679292"/>
            <a:chOff x="1919035" y="4333415"/>
            <a:chExt cx="7156955" cy="1679292"/>
          </a:xfrm>
        </p:grpSpPr>
        <p:grpSp>
          <p:nvGrpSpPr>
            <p:cNvPr id="7" name="Group 6">
              <a:extLst>
                <a:ext uri="{FF2B5EF4-FFF2-40B4-BE49-F238E27FC236}">
                  <a16:creationId xmlns:a16="http://schemas.microsoft.com/office/drawing/2014/main" id="{B9A48CBB-B2DB-EC49-8F9D-59CE90423463}"/>
                </a:ext>
              </a:extLst>
            </p:cNvPr>
            <p:cNvGrpSpPr/>
            <p:nvPr/>
          </p:nvGrpSpPr>
          <p:grpSpPr>
            <a:xfrm>
              <a:off x="8064580" y="4722760"/>
              <a:ext cx="1011410" cy="1020522"/>
              <a:chOff x="8064580" y="4722760"/>
              <a:chExt cx="1011410" cy="1020522"/>
            </a:xfrm>
          </p:grpSpPr>
          <p:pic>
            <p:nvPicPr>
              <p:cNvPr id="10" name="Picture 9">
                <a:extLst>
                  <a:ext uri="{FF2B5EF4-FFF2-40B4-BE49-F238E27FC236}">
                    <a16:creationId xmlns:a16="http://schemas.microsoft.com/office/drawing/2014/main" id="{19DB9ED3-ECF8-2A4A-97ED-801ECD05746B}"/>
                  </a:ext>
                </a:extLst>
              </p:cNvPr>
              <p:cNvPicPr>
                <a:picLocks noChangeAspect="1"/>
              </p:cNvPicPr>
              <p:nvPr/>
            </p:nvPicPr>
            <p:blipFill>
              <a:blip r:embed="rId3"/>
              <a:stretch>
                <a:fillRect/>
              </a:stretch>
            </p:blipFill>
            <p:spPr>
              <a:xfrm>
                <a:off x="8064580" y="4722760"/>
                <a:ext cx="1011410" cy="1020522"/>
              </a:xfrm>
              <a:prstGeom prst="rect">
                <a:avLst/>
              </a:prstGeom>
            </p:spPr>
          </p:pic>
          <p:sp>
            <p:nvSpPr>
              <p:cNvPr id="11" name="TextBox 10">
                <a:extLst>
                  <a:ext uri="{FF2B5EF4-FFF2-40B4-BE49-F238E27FC236}">
                    <a16:creationId xmlns:a16="http://schemas.microsoft.com/office/drawing/2014/main" id="{D6AAEEA7-2B22-0C47-9C21-B32490D1FBEA}"/>
                  </a:ext>
                </a:extLst>
              </p:cNvPr>
              <p:cNvSpPr txBox="1"/>
              <p:nvPr/>
            </p:nvSpPr>
            <p:spPr>
              <a:xfrm>
                <a:off x="8164983" y="4938829"/>
                <a:ext cx="734211"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8" name="Picture 7">
              <a:extLst>
                <a:ext uri="{FF2B5EF4-FFF2-40B4-BE49-F238E27FC236}">
                  <a16:creationId xmlns:a16="http://schemas.microsoft.com/office/drawing/2014/main" id="{76EDBD8B-014E-D145-9F0B-0214836B363B}"/>
                </a:ext>
              </a:extLst>
            </p:cNvPr>
            <p:cNvPicPr>
              <a:picLocks noChangeAspect="1"/>
            </p:cNvPicPr>
            <p:nvPr/>
          </p:nvPicPr>
          <p:blipFill rotWithShape="1">
            <a:blip r:embed="rId4"/>
            <a:srcRect r="3730"/>
            <a:stretch/>
          </p:blipFill>
          <p:spPr>
            <a:xfrm>
              <a:off x="1919035" y="4333415"/>
              <a:ext cx="2862828" cy="1679292"/>
            </a:xfrm>
            <a:prstGeom prst="rect">
              <a:avLst/>
            </a:prstGeom>
          </p:spPr>
        </p:pic>
        <p:pic>
          <p:nvPicPr>
            <p:cNvPr id="9" name="Picture 8">
              <a:extLst>
                <a:ext uri="{FF2B5EF4-FFF2-40B4-BE49-F238E27FC236}">
                  <a16:creationId xmlns:a16="http://schemas.microsoft.com/office/drawing/2014/main" id="{E28E0B9F-A386-C645-B706-27F9BAC2B8FC}"/>
                </a:ext>
              </a:extLst>
            </p:cNvPr>
            <p:cNvPicPr>
              <a:picLocks noChangeAspect="1"/>
            </p:cNvPicPr>
            <p:nvPr/>
          </p:nvPicPr>
          <p:blipFill rotWithShape="1">
            <a:blip r:embed="rId5"/>
            <a:srcRect l="-14832" t="-12825" b="1"/>
            <a:stretch/>
          </p:blipFill>
          <p:spPr>
            <a:xfrm rot="16200000" flipV="1">
              <a:off x="6128664" y="3676983"/>
              <a:ext cx="851328" cy="3221309"/>
            </a:xfrm>
            <a:prstGeom prst="rect">
              <a:avLst/>
            </a:prstGeom>
          </p:spPr>
        </p:pic>
      </p:grpSp>
      <p:sp>
        <p:nvSpPr>
          <p:cNvPr id="13" name="Rounded Rectangular Callout 12">
            <a:extLst>
              <a:ext uri="{FF2B5EF4-FFF2-40B4-BE49-F238E27FC236}">
                <a16:creationId xmlns:a16="http://schemas.microsoft.com/office/drawing/2014/main" id="{C45E6355-DC1E-8A4B-A921-DAA528ED3DCE}"/>
              </a:ext>
            </a:extLst>
          </p:cNvPr>
          <p:cNvSpPr/>
          <p:nvPr/>
        </p:nvSpPr>
        <p:spPr>
          <a:xfrm>
            <a:off x="996211" y="1916513"/>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714ED44-02E7-5449-95B9-EED09AEDFDEE}"/>
              </a:ext>
            </a:extLst>
          </p:cNvPr>
          <p:cNvSpPr txBox="1"/>
          <p:nvPr/>
        </p:nvSpPr>
        <p:spPr>
          <a:xfrm>
            <a:off x="996211" y="1785784"/>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15" name="Rounded Rectangular Callout 14">
            <a:extLst>
              <a:ext uri="{FF2B5EF4-FFF2-40B4-BE49-F238E27FC236}">
                <a16:creationId xmlns:a16="http://schemas.microsoft.com/office/drawing/2014/main" id="{FC28DFAA-E0D3-FE48-BFF0-2885DE2BCCA3}"/>
              </a:ext>
            </a:extLst>
          </p:cNvPr>
          <p:cNvSpPr/>
          <p:nvPr/>
        </p:nvSpPr>
        <p:spPr>
          <a:xfrm>
            <a:off x="7045171" y="1921603"/>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0D4DD41-778E-6B4D-BDB0-96FCBCD12643}"/>
              </a:ext>
            </a:extLst>
          </p:cNvPr>
          <p:cNvSpPr txBox="1"/>
          <p:nvPr/>
        </p:nvSpPr>
        <p:spPr>
          <a:xfrm>
            <a:off x="7045171" y="1785783"/>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sp>
        <p:nvSpPr>
          <p:cNvPr id="17" name="Rectangle 16">
            <a:extLst>
              <a:ext uri="{FF2B5EF4-FFF2-40B4-BE49-F238E27FC236}">
                <a16:creationId xmlns:a16="http://schemas.microsoft.com/office/drawing/2014/main" id="{95E2A8C5-16F6-5641-8FFC-0B7DD8A0E711}"/>
              </a:ext>
            </a:extLst>
          </p:cNvPr>
          <p:cNvSpPr/>
          <p:nvPr/>
        </p:nvSpPr>
        <p:spPr>
          <a:xfrm>
            <a:off x="2680604" y="4533946"/>
            <a:ext cx="2114681" cy="369332"/>
          </a:xfrm>
          <a:prstGeom prst="rect">
            <a:avLst/>
          </a:prstGeom>
        </p:spPr>
        <p:txBody>
          <a:bodyPr wrap="none">
            <a:spAutoFit/>
          </a:bodyPr>
          <a:lstStyle/>
          <a:p>
            <a:r>
              <a:rPr lang="en-US" dirty="0" err="1">
                <a:solidFill>
                  <a:srgbClr val="0070C0"/>
                </a:solidFill>
                <a:latin typeface="Monaco" charset="0"/>
                <a:ea typeface="Monaco" charset="0"/>
                <a:cs typeface="Monaco" charset="0"/>
              </a:rPr>
              <a:t>covid_testing</a:t>
            </a:r>
            <a:r>
              <a:rPr lang="en-US" dirty="0">
                <a:solidFill>
                  <a:srgbClr val="0070C0"/>
                </a:solidFill>
                <a:latin typeface="Monaco" charset="0"/>
                <a:ea typeface="Monaco" charset="0"/>
                <a:cs typeface="Monaco" charset="0"/>
              </a:rPr>
              <a:t> </a:t>
            </a:r>
            <a:endParaRPr lang="en-US" dirty="0"/>
          </a:p>
        </p:txBody>
      </p:sp>
      <p:sp>
        <p:nvSpPr>
          <p:cNvPr id="18" name="Rectangle 17">
            <a:extLst>
              <a:ext uri="{FF2B5EF4-FFF2-40B4-BE49-F238E27FC236}">
                <a16:creationId xmlns:a16="http://schemas.microsoft.com/office/drawing/2014/main" id="{196ED5B8-9B2B-D242-8D68-F62FEFDCB803}"/>
              </a:ext>
            </a:extLst>
          </p:cNvPr>
          <p:cNvSpPr/>
          <p:nvPr/>
        </p:nvSpPr>
        <p:spPr>
          <a:xfrm>
            <a:off x="7607724" y="4569973"/>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
        <p:nvSpPr>
          <p:cNvPr id="19" name="Slide Number Placeholder 18">
            <a:extLst>
              <a:ext uri="{FF2B5EF4-FFF2-40B4-BE49-F238E27FC236}">
                <a16:creationId xmlns:a16="http://schemas.microsoft.com/office/drawing/2014/main" id="{593D2834-7998-EF47-807D-2D7CC9267059}"/>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35</a:t>
            </a:fld>
            <a:endParaRPr lang="en-US">
              <a:solidFill>
                <a:prstClr val="black">
                  <a:lumMod val="95000"/>
                  <a:lumOff val="5000"/>
                </a:prstClr>
              </a:solidFill>
            </a:endParaRPr>
          </a:p>
        </p:txBody>
      </p:sp>
    </p:spTree>
    <p:extLst>
      <p:ext uri="{BB962C8B-B14F-4D97-AF65-F5344CB8AC3E}">
        <p14:creationId xmlns:p14="http://schemas.microsoft.com/office/powerpoint/2010/main" val="27402569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a:t>
            </a:r>
            <a:r>
              <a:rPr lang="en-US" dirty="0" smtClean="0"/>
              <a:t>#3</a:t>
            </a:r>
            <a:r>
              <a:rPr lang="en-US" dirty="0"/>
              <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1439333"/>
            <a:ext cx="9980203" cy="4529205"/>
          </a:xfrm>
        </p:spPr>
        <p:txBody>
          <a:bodyPr>
            <a:normAutofit fontScale="55000" lnSpcReduction="20000"/>
          </a:bodyPr>
          <a:lstStyle/>
          <a:p>
            <a:pPr marL="0" indent="0">
              <a:buNone/>
            </a:pPr>
            <a:r>
              <a:rPr lang="en-US" dirty="0"/>
              <a:t>Configure environment and load the </a:t>
            </a:r>
            <a:r>
              <a:rPr lang="en-US" dirty="0" err="1"/>
              <a:t>Covid</a:t>
            </a:r>
            <a:r>
              <a:rPr lang="en-US" dirty="0"/>
              <a:t> Testing CSV:</a:t>
            </a:r>
          </a:p>
          <a:p>
            <a:pPr marL="0" indent="0">
              <a:buNone/>
            </a:pPr>
            <a:endParaRPr lang="en-US" dirty="0"/>
          </a:p>
          <a:p>
            <a:pPr marL="0" indent="0">
              <a:buNone/>
            </a:pPr>
            <a:r>
              <a:rPr lang="en-US" dirty="0"/>
              <a:t>Load the </a:t>
            </a:r>
            <a:r>
              <a:rPr lang="en-US" dirty="0" err="1"/>
              <a:t>tidyverse</a:t>
            </a:r>
            <a:r>
              <a:rPr lang="en-US" dirty="0"/>
              <a:t> library using </a:t>
            </a:r>
            <a:r>
              <a:rPr lang="en-US" dirty="0">
                <a:solidFill>
                  <a:srgbClr val="0070C0"/>
                </a:solidFill>
                <a:latin typeface="Monaco" pitchFamily="2" charset="77"/>
              </a:rPr>
              <a:t>library(</a:t>
            </a:r>
            <a:r>
              <a:rPr lang="en-US" dirty="0" err="1">
                <a:solidFill>
                  <a:srgbClr val="0070C0"/>
                </a:solidFill>
                <a:latin typeface="Monaco" pitchFamily="2" charset="77"/>
              </a:rPr>
              <a:t>tidyverse</a:t>
            </a:r>
            <a:r>
              <a:rPr lang="en-US" dirty="0">
                <a:solidFill>
                  <a:srgbClr val="0070C0"/>
                </a:solidFill>
                <a:latin typeface="Monaco" pitchFamily="2" charset="77"/>
              </a:rPr>
              <a:t>)</a:t>
            </a:r>
          </a:p>
          <a:p>
            <a:pPr marL="0" indent="0">
              <a:buNone/>
            </a:pPr>
            <a:endParaRPr lang="en-US" dirty="0"/>
          </a:p>
          <a:p>
            <a:pPr marL="0" indent="0">
              <a:buNone/>
            </a:pPr>
            <a:r>
              <a:rPr lang="en-US" dirty="0"/>
              <a:t>Use the </a:t>
            </a:r>
            <a:r>
              <a:rPr lang="en-US" b="1" dirty="0" err="1">
                <a:solidFill>
                  <a:srgbClr val="0070C0"/>
                </a:solidFill>
                <a:latin typeface="Monaco" pitchFamily="2" charset="77"/>
              </a:rPr>
              <a:t>read_csv</a:t>
            </a:r>
            <a:r>
              <a:rPr lang="en-US" b="1" dirty="0">
                <a:solidFill>
                  <a:srgbClr val="0070C0"/>
                </a:solidFill>
                <a:latin typeface="Monaco" pitchFamily="2" charset="77"/>
              </a:rPr>
              <a:t>() </a:t>
            </a:r>
            <a:r>
              <a:rPr lang="en-US" dirty="0"/>
              <a:t>function to load the data</a:t>
            </a:r>
          </a:p>
          <a:p>
            <a:pPr marL="0" indent="0">
              <a:buNone/>
            </a:pPr>
            <a:endParaRPr lang="en-US" dirty="0"/>
          </a:p>
          <a:p>
            <a:pPr marL="0" indent="0">
              <a:buNone/>
            </a:pPr>
            <a:r>
              <a:rPr lang="en-US" dirty="0"/>
              <a:t>-</a:t>
            </a:r>
            <a:r>
              <a:rPr lang="en-US" dirty="0" err="1"/>
              <a:t>File_name</a:t>
            </a:r>
            <a:r>
              <a:rPr lang="en-US" dirty="0"/>
              <a:t> argument:  </a:t>
            </a:r>
            <a:r>
              <a:rPr lang="en-US" dirty="0">
                <a:solidFill>
                  <a:srgbClr val="0070C0"/>
                </a:solidFill>
                <a:latin typeface="Monaco" pitchFamily="2" charset="77"/>
              </a:rPr>
              <a:t>“data/</a:t>
            </a:r>
            <a:r>
              <a:rPr lang="en-US" dirty="0" err="1">
                <a:solidFill>
                  <a:srgbClr val="0070C0"/>
                </a:solidFill>
                <a:latin typeface="Monaco" pitchFamily="2" charset="77"/>
              </a:rPr>
              <a:t>covid_testing.csv</a:t>
            </a:r>
            <a:r>
              <a:rPr lang="en-US" dirty="0">
                <a:solidFill>
                  <a:srgbClr val="0070C0"/>
                </a:solidFill>
                <a:latin typeface="Monaco" pitchFamily="2" charset="77"/>
              </a:rPr>
              <a:t>”</a:t>
            </a:r>
          </a:p>
          <a:p>
            <a:pPr marL="0" indent="0">
              <a:buNone/>
            </a:pPr>
            <a:endParaRPr lang="en-US" b="1" dirty="0"/>
          </a:p>
          <a:p>
            <a:pPr marL="0" indent="0">
              <a:buNone/>
            </a:pPr>
            <a:r>
              <a:rPr lang="en-US" dirty="0"/>
              <a:t>-Object name:  </a:t>
            </a:r>
            <a:r>
              <a:rPr lang="en-US" dirty="0" err="1">
                <a:solidFill>
                  <a:srgbClr val="0070C0"/>
                </a:solidFill>
                <a:latin typeface="Monaco" pitchFamily="2" charset="77"/>
              </a:rPr>
              <a:t>covid_testing</a:t>
            </a:r>
            <a:endParaRPr lang="en-US" dirty="0">
              <a:solidFill>
                <a:srgbClr val="0070C0"/>
              </a:solidFill>
              <a:latin typeface="Monaco" pitchFamily="2" charset="77"/>
            </a:endParaRPr>
          </a:p>
        </p:txBody>
      </p:sp>
      <p:sp>
        <p:nvSpPr>
          <p:cNvPr id="2" name="Slide Number Placeholder 1">
            <a:extLst>
              <a:ext uri="{FF2B5EF4-FFF2-40B4-BE49-F238E27FC236}">
                <a16:creationId xmlns:a16="http://schemas.microsoft.com/office/drawing/2014/main" id="{2342811F-47B1-0147-ACA4-DEC0571717B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36</a:t>
            </a:fld>
            <a:endParaRPr lang="en-US">
              <a:solidFill>
                <a:prstClr val="black">
                  <a:lumMod val="95000"/>
                  <a:lumOff val="5000"/>
                </a:prstClr>
              </a:solidFill>
            </a:endParaRPr>
          </a:p>
        </p:txBody>
      </p:sp>
    </p:spTree>
    <p:extLst>
      <p:ext uri="{BB962C8B-B14F-4D97-AF65-F5344CB8AC3E}">
        <p14:creationId xmlns:p14="http://schemas.microsoft.com/office/powerpoint/2010/main" val="28568738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CF547-53C7-4345-B54F-6CB1C97B5B91}"/>
              </a:ext>
            </a:extLst>
          </p:cNvPr>
          <p:cNvSpPr>
            <a:spLocks noGrp="1"/>
          </p:cNvSpPr>
          <p:nvPr>
            <p:ph type="title"/>
          </p:nvPr>
        </p:nvSpPr>
        <p:spPr/>
        <p:txBody>
          <a:bodyPr/>
          <a:lstStyle/>
          <a:p>
            <a:r>
              <a:rPr lang="en-US" dirty="0"/>
              <a:t>What’s in a name?</a:t>
            </a:r>
          </a:p>
        </p:txBody>
      </p:sp>
      <p:sp>
        <p:nvSpPr>
          <p:cNvPr id="3" name="Content Placeholder 2">
            <a:extLst>
              <a:ext uri="{FF2B5EF4-FFF2-40B4-BE49-F238E27FC236}">
                <a16:creationId xmlns:a16="http://schemas.microsoft.com/office/drawing/2014/main" id="{3E0FF6CE-FE27-A34A-8605-38A7FE212DED}"/>
              </a:ext>
            </a:extLst>
          </p:cNvPr>
          <p:cNvSpPr>
            <a:spLocks noGrp="1"/>
          </p:cNvSpPr>
          <p:nvPr>
            <p:ph idx="1"/>
          </p:nvPr>
        </p:nvSpPr>
        <p:spPr/>
        <p:txBody>
          <a:bodyPr/>
          <a:lstStyle/>
          <a:p>
            <a:pPr>
              <a:buFont typeface="Arial" panose="020B0604020202020204" pitchFamily="34" charset="0"/>
              <a:buChar char="•"/>
            </a:pPr>
            <a:r>
              <a:rPr lang="en-US" sz="2800" dirty="0"/>
              <a:t> Capitalization matters</a:t>
            </a:r>
          </a:p>
          <a:p>
            <a:pPr>
              <a:buFont typeface="Arial" panose="020B0604020202020204" pitchFamily="34" charset="0"/>
              <a:buChar char="•"/>
            </a:pPr>
            <a:endParaRPr lang="en-US" sz="2800" dirty="0"/>
          </a:p>
          <a:p>
            <a:pPr marL="0" indent="0">
              <a:buNone/>
            </a:pPr>
            <a:endParaRPr lang="en-US" sz="2800" dirty="0"/>
          </a:p>
          <a:p>
            <a:pPr>
              <a:buFont typeface="Arial" panose="020B0604020202020204" pitchFamily="34" charset="0"/>
              <a:buChar char="•"/>
            </a:pPr>
            <a:r>
              <a:rPr lang="en-US" sz="2800" dirty="0"/>
              <a:t> Strive for names that are concise and meaningful (not easy!)</a:t>
            </a:r>
          </a:p>
          <a:p>
            <a:pPr>
              <a:buFont typeface="Arial" panose="020B0604020202020204" pitchFamily="34" charset="0"/>
              <a:buChar char="•"/>
            </a:pPr>
            <a:endParaRPr lang="en-US" dirty="0"/>
          </a:p>
        </p:txBody>
      </p:sp>
      <p:grpSp>
        <p:nvGrpSpPr>
          <p:cNvPr id="4" name="Group 3">
            <a:extLst>
              <a:ext uri="{FF2B5EF4-FFF2-40B4-BE49-F238E27FC236}">
                <a16:creationId xmlns:a16="http://schemas.microsoft.com/office/drawing/2014/main" id="{65286E00-E00B-4F4A-8199-CE1593F13EEB}"/>
              </a:ext>
            </a:extLst>
          </p:cNvPr>
          <p:cNvGrpSpPr/>
          <p:nvPr/>
        </p:nvGrpSpPr>
        <p:grpSpPr>
          <a:xfrm>
            <a:off x="1396162" y="3013557"/>
            <a:ext cx="3048050" cy="1026247"/>
            <a:chOff x="2080825" y="3162925"/>
            <a:chExt cx="8240130" cy="1026247"/>
          </a:xfrm>
        </p:grpSpPr>
        <p:sp>
          <p:nvSpPr>
            <p:cNvPr id="5" name="Rectangle 4">
              <a:extLst>
                <a:ext uri="{FF2B5EF4-FFF2-40B4-BE49-F238E27FC236}">
                  <a16:creationId xmlns:a16="http://schemas.microsoft.com/office/drawing/2014/main" id="{D5C4E0BE-E063-A84E-AE53-5075ED271FB2}"/>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D54E5ED-56A4-2B48-A725-5DA35C678E3C}"/>
                </a:ext>
              </a:extLst>
            </p:cNvPr>
            <p:cNvSpPr txBox="1"/>
            <p:nvPr/>
          </p:nvSpPr>
          <p:spPr>
            <a:xfrm>
              <a:off x="2230955" y="3235065"/>
              <a:ext cx="8090000" cy="954107"/>
            </a:xfrm>
            <a:prstGeom prst="rect">
              <a:avLst/>
            </a:prstGeom>
            <a:noFill/>
          </p:spPr>
          <p:txBody>
            <a:bodyPr wrap="square" rtlCol="0">
              <a:spAutoFit/>
            </a:bodyPr>
            <a:lstStyle/>
            <a:p>
              <a:pPr algn="ctr"/>
              <a:r>
                <a:rPr lang="en-US" sz="2800" dirty="0" err="1">
                  <a:solidFill>
                    <a:srgbClr val="0070C0"/>
                  </a:solidFill>
                  <a:latin typeface="Monaco" charset="0"/>
                  <a:ea typeface="Monaco" charset="0"/>
                  <a:cs typeface="Monaco" charset="0"/>
                </a:rPr>
                <a:t>covid_testing</a:t>
              </a:r>
              <a:endParaRPr lang="en-US" sz="2800" dirty="0">
                <a:latin typeface="Monaco" charset="0"/>
                <a:ea typeface="Monaco" charset="0"/>
                <a:cs typeface="Monaco" charset="0"/>
              </a:endParaRPr>
            </a:p>
          </p:txBody>
        </p:sp>
      </p:grpSp>
      <p:grpSp>
        <p:nvGrpSpPr>
          <p:cNvPr id="7" name="Group 6">
            <a:extLst>
              <a:ext uri="{FF2B5EF4-FFF2-40B4-BE49-F238E27FC236}">
                <a16:creationId xmlns:a16="http://schemas.microsoft.com/office/drawing/2014/main" id="{7B2E6851-4429-4D45-A463-D0842A8C7AE8}"/>
              </a:ext>
            </a:extLst>
          </p:cNvPr>
          <p:cNvGrpSpPr/>
          <p:nvPr/>
        </p:nvGrpSpPr>
        <p:grpSpPr>
          <a:xfrm>
            <a:off x="5126774" y="3013557"/>
            <a:ext cx="3041540" cy="1026247"/>
            <a:chOff x="2080825" y="3162925"/>
            <a:chExt cx="8240130" cy="1026247"/>
          </a:xfrm>
        </p:grpSpPr>
        <p:sp>
          <p:nvSpPr>
            <p:cNvPr id="8" name="Rectangle 7">
              <a:extLst>
                <a:ext uri="{FF2B5EF4-FFF2-40B4-BE49-F238E27FC236}">
                  <a16:creationId xmlns:a16="http://schemas.microsoft.com/office/drawing/2014/main" id="{25567E9E-CC1A-AA40-9925-0EB3966E3F0B}"/>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7292DC7-F74E-C042-B5C1-2D4F23525C9D}"/>
                </a:ext>
              </a:extLst>
            </p:cNvPr>
            <p:cNvSpPr txBox="1"/>
            <p:nvPr/>
          </p:nvSpPr>
          <p:spPr>
            <a:xfrm>
              <a:off x="2230955" y="3235065"/>
              <a:ext cx="8090000" cy="954107"/>
            </a:xfrm>
            <a:prstGeom prst="rect">
              <a:avLst/>
            </a:prstGeom>
            <a:noFill/>
          </p:spPr>
          <p:txBody>
            <a:bodyPr wrap="square" rtlCol="0">
              <a:spAutoFit/>
            </a:bodyPr>
            <a:lstStyle/>
            <a:p>
              <a:pPr algn="ctr"/>
              <a:r>
                <a:rPr lang="en-US" sz="2800" dirty="0" err="1">
                  <a:solidFill>
                    <a:srgbClr val="0070C0"/>
                  </a:solidFill>
                  <a:latin typeface="Monaco" charset="0"/>
                  <a:ea typeface="Monaco" charset="0"/>
                  <a:cs typeface="Monaco" charset="0"/>
                </a:rPr>
                <a:t>Covid_testing</a:t>
              </a:r>
              <a:endParaRPr lang="en-US" sz="2800" dirty="0">
                <a:latin typeface="Monaco" charset="0"/>
                <a:ea typeface="Monaco" charset="0"/>
                <a:cs typeface="Monaco" charset="0"/>
              </a:endParaRPr>
            </a:p>
          </p:txBody>
        </p:sp>
      </p:grpSp>
      <p:grpSp>
        <p:nvGrpSpPr>
          <p:cNvPr id="10" name="Group 9">
            <a:extLst>
              <a:ext uri="{FF2B5EF4-FFF2-40B4-BE49-F238E27FC236}">
                <a16:creationId xmlns:a16="http://schemas.microsoft.com/office/drawing/2014/main" id="{A36E1BE2-9D9D-6742-803C-E2DE0D92CFF9}"/>
              </a:ext>
            </a:extLst>
          </p:cNvPr>
          <p:cNvGrpSpPr/>
          <p:nvPr/>
        </p:nvGrpSpPr>
        <p:grpSpPr>
          <a:xfrm>
            <a:off x="8850877" y="3013557"/>
            <a:ext cx="3032290" cy="1026247"/>
            <a:chOff x="2080825" y="3162925"/>
            <a:chExt cx="8240130" cy="1026247"/>
          </a:xfrm>
        </p:grpSpPr>
        <p:sp>
          <p:nvSpPr>
            <p:cNvPr id="11" name="Rectangle 10">
              <a:extLst>
                <a:ext uri="{FF2B5EF4-FFF2-40B4-BE49-F238E27FC236}">
                  <a16:creationId xmlns:a16="http://schemas.microsoft.com/office/drawing/2014/main" id="{2AB82A40-5E6D-5C40-BFB2-9F0CDDFB56E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7BA0AE8-B9FB-2542-9FF9-9045A63C3C22}"/>
                </a:ext>
              </a:extLst>
            </p:cNvPr>
            <p:cNvSpPr txBox="1"/>
            <p:nvPr/>
          </p:nvSpPr>
          <p:spPr>
            <a:xfrm>
              <a:off x="2230955" y="3235065"/>
              <a:ext cx="8090000" cy="954107"/>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COVID_TESTING</a:t>
              </a:r>
              <a:endParaRPr lang="en-US" sz="2800" dirty="0">
                <a:latin typeface="Monaco" charset="0"/>
                <a:ea typeface="Monaco" charset="0"/>
                <a:cs typeface="Monaco" charset="0"/>
              </a:endParaRPr>
            </a:p>
          </p:txBody>
        </p:sp>
      </p:grpSp>
      <p:sp>
        <p:nvSpPr>
          <p:cNvPr id="13" name="TextBox 12">
            <a:extLst>
              <a:ext uri="{FF2B5EF4-FFF2-40B4-BE49-F238E27FC236}">
                <a16:creationId xmlns:a16="http://schemas.microsoft.com/office/drawing/2014/main" id="{E2852DF7-787A-444E-A246-740C12BC4046}"/>
              </a:ext>
            </a:extLst>
          </p:cNvPr>
          <p:cNvSpPr txBox="1"/>
          <p:nvPr/>
        </p:nvSpPr>
        <p:spPr>
          <a:xfrm>
            <a:off x="4044120" y="2960990"/>
            <a:ext cx="1450591" cy="830997"/>
          </a:xfrm>
          <a:prstGeom prst="rect">
            <a:avLst/>
          </a:prstGeom>
          <a:noFill/>
        </p:spPr>
        <p:txBody>
          <a:bodyPr wrap="square" rtlCol="0">
            <a:spAutoFit/>
          </a:bodyPr>
          <a:lstStyle/>
          <a:p>
            <a:pPr algn="ctr"/>
            <a:r>
              <a:rPr lang="en-US" sz="4800" dirty="0"/>
              <a:t>≠</a:t>
            </a:r>
          </a:p>
        </p:txBody>
      </p:sp>
      <p:sp>
        <p:nvSpPr>
          <p:cNvPr id="14" name="TextBox 13">
            <a:extLst>
              <a:ext uri="{FF2B5EF4-FFF2-40B4-BE49-F238E27FC236}">
                <a16:creationId xmlns:a16="http://schemas.microsoft.com/office/drawing/2014/main" id="{7879A4BE-5213-A545-80CB-FD373CF44E1A}"/>
              </a:ext>
            </a:extLst>
          </p:cNvPr>
          <p:cNvSpPr txBox="1"/>
          <p:nvPr/>
        </p:nvSpPr>
        <p:spPr>
          <a:xfrm>
            <a:off x="7779717" y="2949071"/>
            <a:ext cx="1450591" cy="830997"/>
          </a:xfrm>
          <a:prstGeom prst="rect">
            <a:avLst/>
          </a:prstGeom>
          <a:noFill/>
        </p:spPr>
        <p:txBody>
          <a:bodyPr wrap="square" rtlCol="0">
            <a:spAutoFit/>
          </a:bodyPr>
          <a:lstStyle/>
          <a:p>
            <a:pPr algn="ctr"/>
            <a:r>
              <a:rPr lang="en-US" sz="4800" dirty="0"/>
              <a:t>≠</a:t>
            </a:r>
          </a:p>
        </p:txBody>
      </p:sp>
      <p:grpSp>
        <p:nvGrpSpPr>
          <p:cNvPr id="15" name="Group 14">
            <a:extLst>
              <a:ext uri="{FF2B5EF4-FFF2-40B4-BE49-F238E27FC236}">
                <a16:creationId xmlns:a16="http://schemas.microsoft.com/office/drawing/2014/main" id="{1A1B89AB-87FD-3E47-94DF-06F59A60A17D}"/>
              </a:ext>
            </a:extLst>
          </p:cNvPr>
          <p:cNvGrpSpPr/>
          <p:nvPr/>
        </p:nvGrpSpPr>
        <p:grpSpPr>
          <a:xfrm>
            <a:off x="2760406" y="5025771"/>
            <a:ext cx="964232" cy="655320"/>
            <a:chOff x="2080825" y="3162925"/>
            <a:chExt cx="8240130" cy="655320"/>
          </a:xfrm>
        </p:grpSpPr>
        <p:sp>
          <p:nvSpPr>
            <p:cNvPr id="16" name="Rectangle 15">
              <a:extLst>
                <a:ext uri="{FF2B5EF4-FFF2-40B4-BE49-F238E27FC236}">
                  <a16:creationId xmlns:a16="http://schemas.microsoft.com/office/drawing/2014/main" id="{A18C334C-3C0F-194E-9AD4-DDBC35CB5893}"/>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8827BE1-E10C-DD42-8947-DBE4144BAD9E}"/>
                </a:ext>
              </a:extLst>
            </p:cNvPr>
            <p:cNvSpPr txBox="1"/>
            <p:nvPr/>
          </p:nvSpPr>
          <p:spPr>
            <a:xfrm>
              <a:off x="2230953"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p</a:t>
              </a:r>
              <a:endParaRPr lang="en-US" sz="2800" dirty="0">
                <a:latin typeface="Monaco" charset="0"/>
                <a:ea typeface="Monaco" charset="0"/>
                <a:cs typeface="Monaco" charset="0"/>
              </a:endParaRPr>
            </a:p>
          </p:txBody>
        </p:sp>
      </p:grpSp>
      <p:grpSp>
        <p:nvGrpSpPr>
          <p:cNvPr id="18" name="Group 17">
            <a:extLst>
              <a:ext uri="{FF2B5EF4-FFF2-40B4-BE49-F238E27FC236}">
                <a16:creationId xmlns:a16="http://schemas.microsoft.com/office/drawing/2014/main" id="{DECCF484-C02F-5841-9462-3C0E087CDB44}"/>
              </a:ext>
            </a:extLst>
          </p:cNvPr>
          <p:cNvGrpSpPr/>
          <p:nvPr/>
        </p:nvGrpSpPr>
        <p:grpSpPr>
          <a:xfrm>
            <a:off x="5871201" y="5025771"/>
            <a:ext cx="1332854" cy="655320"/>
            <a:chOff x="2080825" y="3162925"/>
            <a:chExt cx="8240130" cy="655320"/>
          </a:xfrm>
        </p:grpSpPr>
        <p:sp>
          <p:nvSpPr>
            <p:cNvPr id="19" name="Rectangle 18">
              <a:extLst>
                <a:ext uri="{FF2B5EF4-FFF2-40B4-BE49-F238E27FC236}">
                  <a16:creationId xmlns:a16="http://schemas.microsoft.com/office/drawing/2014/main" id="{D7FC89F9-2543-D548-A910-09AA44ED371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D370F50-FE83-6244-85CF-11CAEF30BD15}"/>
                </a:ext>
              </a:extLst>
            </p:cNvPr>
            <p:cNvSpPr txBox="1"/>
            <p:nvPr/>
          </p:nvSpPr>
          <p:spPr>
            <a:xfrm>
              <a:off x="2230953"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name</a:t>
              </a:r>
              <a:endParaRPr lang="en-US" sz="2800" dirty="0">
                <a:latin typeface="Monaco" charset="0"/>
                <a:ea typeface="Monaco" charset="0"/>
                <a:cs typeface="Monaco" charset="0"/>
              </a:endParaRPr>
            </a:p>
          </p:txBody>
        </p:sp>
      </p:grpSp>
      <p:grpSp>
        <p:nvGrpSpPr>
          <p:cNvPr id="21" name="Group 20">
            <a:extLst>
              <a:ext uri="{FF2B5EF4-FFF2-40B4-BE49-F238E27FC236}">
                <a16:creationId xmlns:a16="http://schemas.microsoft.com/office/drawing/2014/main" id="{11D69CFA-2441-FA4B-8C12-84175277E507}"/>
              </a:ext>
            </a:extLst>
          </p:cNvPr>
          <p:cNvGrpSpPr/>
          <p:nvPr/>
        </p:nvGrpSpPr>
        <p:grpSpPr>
          <a:xfrm>
            <a:off x="8525663" y="5025771"/>
            <a:ext cx="3115159" cy="1026247"/>
            <a:chOff x="2080825" y="3162925"/>
            <a:chExt cx="8240130" cy="1026247"/>
          </a:xfrm>
        </p:grpSpPr>
        <p:sp>
          <p:nvSpPr>
            <p:cNvPr id="22" name="Rectangle 21">
              <a:extLst>
                <a:ext uri="{FF2B5EF4-FFF2-40B4-BE49-F238E27FC236}">
                  <a16:creationId xmlns:a16="http://schemas.microsoft.com/office/drawing/2014/main" id="{BEE69754-385D-8043-8E10-06A2180BBAC5}"/>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89E43B6-B3AF-934F-9351-E3A95BC3F3A7}"/>
                </a:ext>
              </a:extLst>
            </p:cNvPr>
            <p:cNvSpPr txBox="1"/>
            <p:nvPr/>
          </p:nvSpPr>
          <p:spPr>
            <a:xfrm>
              <a:off x="2230955" y="3235065"/>
              <a:ext cx="8090000" cy="954107"/>
            </a:xfrm>
            <a:prstGeom prst="rect">
              <a:avLst/>
            </a:prstGeom>
            <a:noFill/>
          </p:spPr>
          <p:txBody>
            <a:bodyPr wrap="square" rtlCol="0">
              <a:spAutoFit/>
            </a:bodyPr>
            <a:lstStyle/>
            <a:p>
              <a:pPr algn="ctr"/>
              <a:r>
                <a:rPr lang="en-US" sz="2800" dirty="0" err="1">
                  <a:solidFill>
                    <a:srgbClr val="0070C0"/>
                  </a:solidFill>
                  <a:latin typeface="Monaco" charset="0"/>
                  <a:ea typeface="Monaco" charset="0"/>
                  <a:cs typeface="Monaco" charset="0"/>
                </a:rPr>
                <a:t>patient_name</a:t>
              </a:r>
              <a:endParaRPr lang="en-US" sz="2800" dirty="0">
                <a:latin typeface="Monaco" charset="0"/>
                <a:ea typeface="Monaco" charset="0"/>
                <a:cs typeface="Monaco" charset="0"/>
              </a:endParaRPr>
            </a:p>
          </p:txBody>
        </p:sp>
      </p:grpSp>
      <p:sp>
        <p:nvSpPr>
          <p:cNvPr id="24" name="TextBox 23">
            <a:extLst>
              <a:ext uri="{FF2B5EF4-FFF2-40B4-BE49-F238E27FC236}">
                <a16:creationId xmlns:a16="http://schemas.microsoft.com/office/drawing/2014/main" id="{7E6C6B10-79C0-D349-9556-F59B7F992A4D}"/>
              </a:ext>
            </a:extLst>
          </p:cNvPr>
          <p:cNvSpPr txBox="1"/>
          <p:nvPr/>
        </p:nvSpPr>
        <p:spPr>
          <a:xfrm>
            <a:off x="2564895" y="4507625"/>
            <a:ext cx="1286359" cy="523220"/>
          </a:xfrm>
          <a:prstGeom prst="rect">
            <a:avLst/>
          </a:prstGeom>
          <a:noFill/>
        </p:spPr>
        <p:txBody>
          <a:bodyPr wrap="square" rtlCol="0">
            <a:spAutoFit/>
          </a:bodyPr>
          <a:lstStyle/>
          <a:p>
            <a:pPr algn="ctr"/>
            <a:r>
              <a:rPr lang="en-US" sz="2800" dirty="0">
                <a:solidFill>
                  <a:srgbClr val="FF0000"/>
                </a:solidFill>
              </a:rPr>
              <a:t>Bad</a:t>
            </a:r>
          </a:p>
        </p:txBody>
      </p:sp>
      <p:sp>
        <p:nvSpPr>
          <p:cNvPr id="25" name="TextBox 24">
            <a:extLst>
              <a:ext uri="{FF2B5EF4-FFF2-40B4-BE49-F238E27FC236}">
                <a16:creationId xmlns:a16="http://schemas.microsoft.com/office/drawing/2014/main" id="{331D379B-FCA3-2147-8BC6-345C491617E0}"/>
              </a:ext>
            </a:extLst>
          </p:cNvPr>
          <p:cNvSpPr txBox="1"/>
          <p:nvPr/>
        </p:nvSpPr>
        <p:spPr>
          <a:xfrm>
            <a:off x="5197145" y="4507625"/>
            <a:ext cx="2677747" cy="523220"/>
          </a:xfrm>
          <a:prstGeom prst="rect">
            <a:avLst/>
          </a:prstGeom>
          <a:noFill/>
        </p:spPr>
        <p:txBody>
          <a:bodyPr wrap="square" rtlCol="0">
            <a:spAutoFit/>
          </a:bodyPr>
          <a:lstStyle/>
          <a:p>
            <a:pPr algn="ctr"/>
            <a:r>
              <a:rPr lang="en-US" sz="2800" dirty="0">
                <a:solidFill>
                  <a:srgbClr val="FF0000"/>
                </a:solidFill>
              </a:rPr>
              <a:t>Still not great</a:t>
            </a:r>
          </a:p>
        </p:txBody>
      </p:sp>
      <p:sp>
        <p:nvSpPr>
          <p:cNvPr id="26" name="TextBox 25">
            <a:extLst>
              <a:ext uri="{FF2B5EF4-FFF2-40B4-BE49-F238E27FC236}">
                <a16:creationId xmlns:a16="http://schemas.microsoft.com/office/drawing/2014/main" id="{E5BE2F7D-388F-EB41-AD2E-CD6DB5938E43}"/>
              </a:ext>
            </a:extLst>
          </p:cNvPr>
          <p:cNvSpPr txBox="1"/>
          <p:nvPr/>
        </p:nvSpPr>
        <p:spPr>
          <a:xfrm>
            <a:off x="9304613" y="4507625"/>
            <a:ext cx="1286359" cy="523220"/>
          </a:xfrm>
          <a:prstGeom prst="rect">
            <a:avLst/>
          </a:prstGeom>
          <a:noFill/>
        </p:spPr>
        <p:txBody>
          <a:bodyPr wrap="square" rtlCol="0">
            <a:spAutoFit/>
          </a:bodyPr>
          <a:lstStyle/>
          <a:p>
            <a:pPr algn="ctr"/>
            <a:r>
              <a:rPr lang="en-US" sz="2800" dirty="0">
                <a:solidFill>
                  <a:srgbClr val="92D050"/>
                </a:solidFill>
              </a:rPr>
              <a:t>Good</a:t>
            </a:r>
          </a:p>
        </p:txBody>
      </p:sp>
      <p:sp>
        <p:nvSpPr>
          <p:cNvPr id="27" name="Slide Number Placeholder 26">
            <a:extLst>
              <a:ext uri="{FF2B5EF4-FFF2-40B4-BE49-F238E27FC236}">
                <a16:creationId xmlns:a16="http://schemas.microsoft.com/office/drawing/2014/main" id="{B65625C4-0404-F643-B2DD-51AB48EF16C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37</a:t>
            </a:fld>
            <a:endParaRPr lang="en-US">
              <a:solidFill>
                <a:prstClr val="black">
                  <a:lumMod val="95000"/>
                  <a:lumOff val="5000"/>
                </a:prstClr>
              </a:solidFill>
            </a:endParaRPr>
          </a:p>
        </p:txBody>
      </p:sp>
    </p:spTree>
    <p:extLst>
      <p:ext uri="{BB962C8B-B14F-4D97-AF65-F5344CB8AC3E}">
        <p14:creationId xmlns:p14="http://schemas.microsoft.com/office/powerpoint/2010/main" val="1208203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21B592-BBA6-7F42-8EAD-6D25AE37346D}"/>
              </a:ext>
            </a:extLst>
          </p:cNvPr>
          <p:cNvPicPr>
            <a:picLocks noChangeAspect="1"/>
          </p:cNvPicPr>
          <p:nvPr/>
        </p:nvPicPr>
        <p:blipFill>
          <a:blip r:embed="rId3"/>
          <a:stretch>
            <a:fillRect/>
          </a:stretch>
        </p:blipFill>
        <p:spPr>
          <a:xfrm>
            <a:off x="3981450" y="2457841"/>
            <a:ext cx="7073900" cy="2654300"/>
          </a:xfrm>
          <a:prstGeom prst="rect">
            <a:avLst/>
          </a:prstGeom>
        </p:spPr>
      </p:pic>
      <p:sp>
        <p:nvSpPr>
          <p:cNvPr id="7" name="Rounded Rectangular Callout 6">
            <a:extLst>
              <a:ext uri="{FF2B5EF4-FFF2-40B4-BE49-F238E27FC236}">
                <a16:creationId xmlns:a16="http://schemas.microsoft.com/office/drawing/2014/main" id="{4DC09B6A-48C7-1844-A332-9D9BB5B82FC3}"/>
              </a:ext>
            </a:extLst>
          </p:cNvPr>
          <p:cNvSpPr/>
          <p:nvPr/>
        </p:nvSpPr>
        <p:spPr>
          <a:xfrm>
            <a:off x="593821" y="3784991"/>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FA45BD-10F4-0E46-8762-A31C5B969364}"/>
              </a:ext>
            </a:extLst>
          </p:cNvPr>
          <p:cNvSpPr>
            <a:spLocks noGrp="1"/>
          </p:cNvSpPr>
          <p:nvPr>
            <p:ph type="title"/>
          </p:nvPr>
        </p:nvSpPr>
        <p:spPr/>
        <p:txBody>
          <a:bodyPr/>
          <a:lstStyle/>
          <a:p>
            <a:r>
              <a:rPr lang="en-US" dirty="0"/>
              <a:t>Viewing the Contents of a </a:t>
            </a:r>
            <a:r>
              <a:rPr lang="en-US" dirty="0" err="1"/>
              <a:t>Dataframe</a:t>
            </a:r>
            <a:endParaRPr lang="en-US" dirty="0"/>
          </a:p>
        </p:txBody>
      </p:sp>
      <p:sp>
        <p:nvSpPr>
          <p:cNvPr id="6" name="TextBox 5">
            <a:extLst>
              <a:ext uri="{FF2B5EF4-FFF2-40B4-BE49-F238E27FC236}">
                <a16:creationId xmlns:a16="http://schemas.microsoft.com/office/drawing/2014/main" id="{DD486F58-AB87-A447-8882-14952A2F1303}"/>
              </a:ext>
            </a:extLst>
          </p:cNvPr>
          <p:cNvSpPr txBox="1"/>
          <p:nvPr/>
        </p:nvSpPr>
        <p:spPr>
          <a:xfrm>
            <a:off x="670021" y="4061989"/>
            <a:ext cx="2718018" cy="954107"/>
          </a:xfrm>
          <a:prstGeom prst="rect">
            <a:avLst/>
          </a:prstGeom>
          <a:noFill/>
        </p:spPr>
        <p:txBody>
          <a:bodyPr wrap="square" rtlCol="0" anchor="ctr">
            <a:spAutoFit/>
          </a:bodyPr>
          <a:lstStyle/>
          <a:p>
            <a:pPr algn="ctr"/>
            <a:r>
              <a:rPr lang="en-US" sz="2800" dirty="0">
                <a:solidFill>
                  <a:schemeClr val="bg1"/>
                </a:solidFill>
              </a:rPr>
              <a:t>single click to explore the data</a:t>
            </a:r>
            <a:endParaRPr lang="en-US" dirty="0">
              <a:solidFill>
                <a:schemeClr val="bg1"/>
              </a:solidFill>
            </a:endParaRPr>
          </a:p>
        </p:txBody>
      </p:sp>
      <p:sp>
        <p:nvSpPr>
          <p:cNvPr id="5" name="Slide Number Placeholder 4">
            <a:extLst>
              <a:ext uri="{FF2B5EF4-FFF2-40B4-BE49-F238E27FC236}">
                <a16:creationId xmlns:a16="http://schemas.microsoft.com/office/drawing/2014/main" id="{61DBE85C-021C-284B-8EF7-5C14FEA594F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38</a:t>
            </a:fld>
            <a:endParaRPr lang="en-US">
              <a:solidFill>
                <a:prstClr val="black">
                  <a:lumMod val="95000"/>
                  <a:lumOff val="5000"/>
                </a:prstClr>
              </a:solidFill>
            </a:endParaRPr>
          </a:p>
        </p:txBody>
      </p:sp>
    </p:spTree>
    <p:extLst>
      <p:ext uri="{BB962C8B-B14F-4D97-AF65-F5344CB8AC3E}">
        <p14:creationId xmlns:p14="http://schemas.microsoft.com/office/powerpoint/2010/main" val="692617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5A810C-F494-9B4C-B43A-C9397078F24D}"/>
              </a:ext>
            </a:extLst>
          </p:cNvPr>
          <p:cNvPicPr>
            <a:picLocks noChangeAspect="1"/>
          </p:cNvPicPr>
          <p:nvPr/>
        </p:nvPicPr>
        <p:blipFill>
          <a:blip r:embed="rId3"/>
          <a:stretch>
            <a:fillRect/>
          </a:stretch>
        </p:blipFill>
        <p:spPr>
          <a:xfrm>
            <a:off x="2651894" y="2309013"/>
            <a:ext cx="6891867" cy="3656051"/>
          </a:xfrm>
          <a:prstGeom prst="rect">
            <a:avLst/>
          </a:prstGeom>
        </p:spPr>
      </p:pic>
      <p:sp>
        <p:nvSpPr>
          <p:cNvPr id="2" name="Title 1"/>
          <p:cNvSpPr>
            <a:spLocks noGrp="1"/>
          </p:cNvSpPr>
          <p:nvPr>
            <p:ph type="title"/>
          </p:nvPr>
        </p:nvSpPr>
        <p:spPr/>
        <p:txBody>
          <a:bodyPr/>
          <a:lstStyle/>
          <a:p>
            <a:r>
              <a:rPr lang="en-US" dirty="0"/>
              <a:t>Viewing the Contents of a </a:t>
            </a:r>
            <a:r>
              <a:rPr lang="en-US" dirty="0" err="1"/>
              <a:t>Dataframe</a:t>
            </a:r>
            <a:endParaRPr lang="en-US" dirty="0"/>
          </a:p>
        </p:txBody>
      </p:sp>
      <p:sp>
        <p:nvSpPr>
          <p:cNvPr id="6" name="Rounded Rectangular Callout 5">
            <a:extLst>
              <a:ext uri="{FF2B5EF4-FFF2-40B4-BE49-F238E27FC236}">
                <a16:creationId xmlns:a16="http://schemas.microsoft.com/office/drawing/2014/main" id="{AAC33ADD-E00D-8444-BD67-D3F02DE2C555}"/>
              </a:ext>
            </a:extLst>
          </p:cNvPr>
          <p:cNvSpPr/>
          <p:nvPr/>
        </p:nvSpPr>
        <p:spPr>
          <a:xfrm>
            <a:off x="48479" y="4826235"/>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62C5C91-6B4B-9B4D-92B8-7F028DEA60CE}"/>
              </a:ext>
            </a:extLst>
          </p:cNvPr>
          <p:cNvSpPr txBox="1"/>
          <p:nvPr/>
        </p:nvSpPr>
        <p:spPr>
          <a:xfrm>
            <a:off x="124679" y="4887789"/>
            <a:ext cx="2718018" cy="1384995"/>
          </a:xfrm>
          <a:prstGeom prst="rect">
            <a:avLst/>
          </a:prstGeom>
          <a:noFill/>
        </p:spPr>
        <p:txBody>
          <a:bodyPr wrap="square" rtlCol="0" anchor="ctr">
            <a:spAutoFit/>
          </a:bodyPr>
          <a:lstStyle/>
          <a:p>
            <a:pPr algn="ctr"/>
            <a:r>
              <a:rPr lang="en-US" sz="2800" dirty="0">
                <a:solidFill>
                  <a:schemeClr val="bg1"/>
                </a:solidFill>
              </a:rPr>
              <a:t>15,524 Observations (Rows)</a:t>
            </a:r>
            <a:endParaRPr lang="en-US" dirty="0">
              <a:solidFill>
                <a:schemeClr val="bg1"/>
              </a:solidFill>
            </a:endParaRPr>
          </a:p>
        </p:txBody>
      </p:sp>
      <p:sp>
        <p:nvSpPr>
          <p:cNvPr id="9" name="Rounded Rectangular Callout 8">
            <a:extLst>
              <a:ext uri="{FF2B5EF4-FFF2-40B4-BE49-F238E27FC236}">
                <a16:creationId xmlns:a16="http://schemas.microsoft.com/office/drawing/2014/main" id="{7B0130EA-7E87-554F-AF10-C93FC5AC0928}"/>
              </a:ext>
            </a:extLst>
          </p:cNvPr>
          <p:cNvSpPr/>
          <p:nvPr/>
        </p:nvSpPr>
        <p:spPr>
          <a:xfrm>
            <a:off x="9200558" y="2901680"/>
            <a:ext cx="2870418" cy="1508105"/>
          </a:xfrm>
          <a:prstGeom prst="wedgeRoundRectCallout">
            <a:avLst>
              <a:gd name="adj1" fmla="val -78780"/>
              <a:gd name="adj2" fmla="val -3998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2DEB1BC-FEAD-9B48-AB3F-70802BFC1745}"/>
              </a:ext>
            </a:extLst>
          </p:cNvPr>
          <p:cNvSpPr txBox="1"/>
          <p:nvPr/>
        </p:nvSpPr>
        <p:spPr>
          <a:xfrm>
            <a:off x="9276758" y="3178678"/>
            <a:ext cx="2718018" cy="954107"/>
          </a:xfrm>
          <a:prstGeom prst="rect">
            <a:avLst/>
          </a:prstGeom>
          <a:noFill/>
        </p:spPr>
        <p:txBody>
          <a:bodyPr wrap="square" rtlCol="0" anchor="ctr">
            <a:spAutoFit/>
          </a:bodyPr>
          <a:lstStyle/>
          <a:p>
            <a:pPr algn="ctr"/>
            <a:r>
              <a:rPr lang="en-US" sz="2800" dirty="0">
                <a:solidFill>
                  <a:schemeClr val="bg1"/>
                </a:solidFill>
              </a:rPr>
              <a:t>17 Attributes (Columns)</a:t>
            </a:r>
            <a:endParaRPr lang="en-US" dirty="0">
              <a:solidFill>
                <a:schemeClr val="bg1"/>
              </a:solidFill>
            </a:endParaRPr>
          </a:p>
        </p:txBody>
      </p:sp>
      <p:sp>
        <p:nvSpPr>
          <p:cNvPr id="8" name="Slide Number Placeholder 7">
            <a:extLst>
              <a:ext uri="{FF2B5EF4-FFF2-40B4-BE49-F238E27FC236}">
                <a16:creationId xmlns:a16="http://schemas.microsoft.com/office/drawing/2014/main" id="{23A5B899-EA25-1A4C-A643-5056866435E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39</a:t>
            </a:fld>
            <a:endParaRPr lang="en-US">
              <a:solidFill>
                <a:prstClr val="black">
                  <a:lumMod val="95000"/>
                  <a:lumOff val="5000"/>
                </a:prstClr>
              </a:solidFill>
            </a:endParaRPr>
          </a:p>
        </p:txBody>
      </p:sp>
    </p:spTree>
    <p:extLst>
      <p:ext uri="{BB962C8B-B14F-4D97-AF65-F5344CB8AC3E}">
        <p14:creationId xmlns:p14="http://schemas.microsoft.com/office/powerpoint/2010/main" val="8103247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Getting Oriented to R</a:t>
            </a:r>
            <a:br>
              <a:rPr lang="en-US" dirty="0"/>
            </a:br>
            <a:endParaRPr lang="en-US" sz="3600" dirty="0"/>
          </a:p>
        </p:txBody>
      </p:sp>
    </p:spTree>
    <p:extLst>
      <p:ext uri="{BB962C8B-B14F-4D97-AF65-F5344CB8AC3E}">
        <p14:creationId xmlns:p14="http://schemas.microsoft.com/office/powerpoint/2010/main" val="31999391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105849" y="938253"/>
            <a:ext cx="6430876" cy="4946751"/>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69451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What Else?</a:t>
            </a:r>
            <a:br>
              <a:rPr lang="en-US" dirty="0"/>
            </a:br>
            <a:endParaRPr lang="en-US" sz="3600" dirty="0"/>
          </a:p>
        </p:txBody>
      </p:sp>
    </p:spTree>
    <p:extLst>
      <p:ext uri="{BB962C8B-B14F-4D97-AF65-F5344CB8AC3E}">
        <p14:creationId xmlns:p14="http://schemas.microsoft.com/office/powerpoint/2010/main" val="4836550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133553" y="1710434"/>
            <a:ext cx="3120726" cy="3614740"/>
          </a:xfrm>
          <a:prstGeom prst="rect">
            <a:avLst/>
          </a:prstGeom>
        </p:spPr>
      </p:pic>
      <p:grpSp>
        <p:nvGrpSpPr>
          <p:cNvPr id="3" name="Group 2"/>
          <p:cNvGrpSpPr/>
          <p:nvPr/>
        </p:nvGrpSpPr>
        <p:grpSpPr>
          <a:xfrm>
            <a:off x="5713442" y="3772357"/>
            <a:ext cx="3403262" cy="654654"/>
            <a:chOff x="4334347" y="3202731"/>
            <a:chExt cx="3985194" cy="654654"/>
          </a:xfrm>
        </p:grpSpPr>
        <p:sp>
          <p:nvSpPr>
            <p:cNvPr id="4" name="Rectangle 3"/>
            <p:cNvSpPr/>
            <p:nvPr/>
          </p:nvSpPr>
          <p:spPr>
            <a:xfrm>
              <a:off x="4334347" y="3202731"/>
              <a:ext cx="398519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334347" y="3289195"/>
              <a:ext cx="3985194" cy="523220"/>
            </a:xfrm>
            <a:prstGeom prst="rect">
              <a:avLst/>
            </a:prstGeom>
            <a:noFill/>
          </p:spPr>
          <p:txBody>
            <a:bodyPr wrap="square" rtlCol="0">
              <a:spAutoFit/>
            </a:bodyPr>
            <a:lstStyle/>
            <a:p>
              <a:r>
                <a:rPr lang="en-US" sz="2800" dirty="0">
                  <a:latin typeface="Monaco" charset="0"/>
                  <a:ea typeface="Monaco" charset="0"/>
                  <a:cs typeface="Monaco" charset="0"/>
                </a:rPr>
                <a:t>library(</a:t>
              </a:r>
              <a:r>
                <a:rPr lang="en-US" sz="2800" dirty="0" err="1">
                  <a:latin typeface="Monaco" charset="0"/>
                  <a:ea typeface="Monaco" charset="0"/>
                  <a:cs typeface="Monaco" charset="0"/>
                </a:rPr>
                <a:t>readxl</a:t>
              </a:r>
              <a:r>
                <a:rPr lang="en-US" sz="2800" dirty="0">
                  <a:latin typeface="Monaco" charset="0"/>
                  <a:ea typeface="Monaco" charset="0"/>
                  <a:cs typeface="Monaco" charset="0"/>
                </a:rPr>
                <a:t>)</a:t>
              </a:r>
            </a:p>
          </p:txBody>
        </p:sp>
      </p:grpSp>
      <p:sp>
        <p:nvSpPr>
          <p:cNvPr id="6" name="TextBox 5"/>
          <p:cNvSpPr txBox="1"/>
          <p:nvPr/>
        </p:nvSpPr>
        <p:spPr>
          <a:xfrm>
            <a:off x="5713442" y="2561292"/>
            <a:ext cx="4899593" cy="1077218"/>
          </a:xfrm>
          <a:prstGeom prst="rect">
            <a:avLst/>
          </a:prstGeom>
          <a:noFill/>
        </p:spPr>
        <p:txBody>
          <a:bodyPr wrap="square" rtlCol="0">
            <a:spAutoFit/>
          </a:bodyPr>
          <a:lstStyle/>
          <a:p>
            <a:r>
              <a:rPr lang="en-US" sz="3200" dirty="0"/>
              <a:t>Import Excel files </a:t>
            </a:r>
          </a:p>
          <a:p>
            <a:r>
              <a:rPr lang="en-US" sz="3200" dirty="0"/>
              <a:t>(.</a:t>
            </a:r>
            <a:r>
              <a:rPr lang="en-US" sz="3200" dirty="0" err="1"/>
              <a:t>xls</a:t>
            </a:r>
            <a:r>
              <a:rPr lang="en-US" sz="3200" dirty="0"/>
              <a:t>, .</a:t>
            </a:r>
            <a:r>
              <a:rPr lang="en-US" sz="3200" dirty="0" err="1"/>
              <a:t>xlsx</a:t>
            </a:r>
            <a:r>
              <a:rPr lang="en-US" sz="3200" dirty="0"/>
              <a:t>)</a:t>
            </a:r>
          </a:p>
        </p:txBody>
      </p:sp>
    </p:spTree>
    <p:extLst>
      <p:ext uri="{BB962C8B-B14F-4D97-AF65-F5344CB8AC3E}">
        <p14:creationId xmlns:p14="http://schemas.microsoft.com/office/powerpoint/2010/main" val="40313407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10937581" y="5629923"/>
            <a:ext cx="868691" cy="1006205"/>
          </a:xfrm>
          <a:prstGeom prst="rect">
            <a:avLst/>
          </a:prstGeom>
        </p:spPr>
      </p:pic>
      <p:grpSp>
        <p:nvGrpSpPr>
          <p:cNvPr id="22" name="Group 21"/>
          <p:cNvGrpSpPr/>
          <p:nvPr/>
        </p:nvGrpSpPr>
        <p:grpSpPr>
          <a:xfrm>
            <a:off x="1799585" y="3507699"/>
            <a:ext cx="8594969"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a:t>
              </a:r>
              <a:r>
                <a:rPr lang="en-US" sz="2800" b="1" dirty="0" err="1">
                  <a:solidFill>
                    <a:srgbClr val="92D050"/>
                  </a:solidFill>
                  <a:latin typeface="Monaco" charset="0"/>
                  <a:ea typeface="Monaco" charset="0"/>
                  <a:cs typeface="Monaco" charset="0"/>
                </a:rPr>
                <a:t>excel</a:t>
              </a:r>
              <a:r>
                <a:rPr lang="en-US" sz="2800" i="1"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791523" y="740977"/>
            <a:ext cx="4608954" cy="830997"/>
          </a:xfrm>
          <a:prstGeom prst="rect">
            <a:avLst/>
          </a:prstGeom>
        </p:spPr>
        <p:txBody>
          <a:bodyPr wrap="none">
            <a:spAutoFit/>
          </a:bodyPr>
          <a:lstStyle/>
          <a:p>
            <a:r>
              <a:rPr lang="en-US" sz="4800" dirty="0" err="1">
                <a:latin typeface="Monaco" charset="0"/>
                <a:ea typeface="Monaco" charset="0"/>
                <a:cs typeface="Monaco" charset="0"/>
              </a:rPr>
              <a:t>read_excel</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675272" y="4723160"/>
            <a:ext cx="7669722" cy="1679292"/>
            <a:chOff x="1919035" y="4333415"/>
            <a:chExt cx="7669722" cy="1679292"/>
          </a:xfrm>
        </p:grpSpPr>
        <p:grpSp>
          <p:nvGrpSpPr>
            <p:cNvPr id="20" name="Group 19"/>
            <p:cNvGrpSpPr/>
            <p:nvPr/>
          </p:nvGrpSpPr>
          <p:grpSpPr>
            <a:xfrm>
              <a:off x="8577347" y="4729917"/>
              <a:ext cx="1011410" cy="1020522"/>
              <a:chOff x="8577347" y="4729917"/>
              <a:chExt cx="1011410" cy="1020522"/>
            </a:xfrm>
          </p:grpSpPr>
          <p:pic>
            <p:nvPicPr>
              <p:cNvPr id="14" name="Picture 13"/>
              <p:cNvPicPr>
                <a:picLocks noChangeAspect="1"/>
              </p:cNvPicPr>
              <p:nvPr/>
            </p:nvPicPr>
            <p:blipFill>
              <a:blip r:embed="rId4"/>
              <a:stretch>
                <a:fillRect/>
              </a:stretch>
            </p:blipFill>
            <p:spPr>
              <a:xfrm>
                <a:off x="8577347" y="4729917"/>
                <a:ext cx="1011410" cy="1020522"/>
              </a:xfrm>
              <a:prstGeom prst="rect">
                <a:avLst/>
              </a:prstGeom>
            </p:spPr>
          </p:pic>
          <p:sp>
            <p:nvSpPr>
              <p:cNvPr id="15" name="TextBox 14"/>
              <p:cNvSpPr txBox="1"/>
              <p:nvPr/>
            </p:nvSpPr>
            <p:spPr>
              <a:xfrm>
                <a:off x="8724168" y="4945987"/>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5"/>
            <a:srcRect r="3730"/>
            <a:stretch/>
          </p:blipFill>
          <p:spPr>
            <a:xfrm>
              <a:off x="1919035" y="4333415"/>
              <a:ext cx="2862828" cy="1679292"/>
            </a:xfrm>
            <a:prstGeom prst="rect">
              <a:avLst/>
            </a:prstGeom>
          </p:spPr>
        </p:pic>
        <p:pic>
          <p:nvPicPr>
            <p:cNvPr id="17" name="Picture 16"/>
            <p:cNvPicPr>
              <a:picLocks noChangeAspect="1"/>
            </p:cNvPicPr>
            <p:nvPr/>
          </p:nvPicPr>
          <p:blipFill rotWithShape="1">
            <a:blip r:embed="rId6"/>
            <a:srcRect l="-14832" t="-12825" b="1"/>
            <a:stretch/>
          </p:blipFill>
          <p:spPr>
            <a:xfrm rot="16200000" flipV="1">
              <a:off x="6128664" y="3676983"/>
              <a:ext cx="851328" cy="3221309"/>
            </a:xfrm>
            <a:prstGeom prst="rect">
              <a:avLst/>
            </a:prstGeom>
          </p:spPr>
        </p:pic>
      </p:grpSp>
      <p:pic>
        <p:nvPicPr>
          <p:cNvPr id="23" name="Picture 22"/>
          <p:cNvPicPr>
            <a:picLocks noChangeAspect="1"/>
          </p:cNvPicPr>
          <p:nvPr/>
        </p:nvPicPr>
        <p:blipFill rotWithShape="1">
          <a:blip r:embed="rId6"/>
          <a:srcRect l="-14832" t="-12824" b="31927"/>
          <a:stretch/>
        </p:blipFill>
        <p:spPr>
          <a:xfrm rot="16200000" flipV="1">
            <a:off x="6865677" y="4522497"/>
            <a:ext cx="851328" cy="2309770"/>
          </a:xfrm>
          <a:prstGeom prst="rect">
            <a:avLst/>
          </a:prstGeom>
        </p:spPr>
      </p:pic>
      <p:grpSp>
        <p:nvGrpSpPr>
          <p:cNvPr id="36" name="Group 35"/>
          <p:cNvGrpSpPr/>
          <p:nvPr/>
        </p:nvGrpSpPr>
        <p:grpSpPr>
          <a:xfrm>
            <a:off x="2101853" y="1893260"/>
            <a:ext cx="7561101" cy="1508107"/>
            <a:chOff x="2101853" y="1893260"/>
            <a:chExt cx="7561101" cy="1508107"/>
          </a:xfrm>
        </p:grpSpPr>
        <p:sp>
          <p:nvSpPr>
            <p:cNvPr id="37" name="Rounded Rectangular Callout 36"/>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9" name="Rounded Rectangular Callout 38"/>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Excel file</a:t>
              </a:r>
            </a:p>
            <a:p>
              <a:pPr algn="ctr"/>
              <a:endParaRPr lang="en-US" dirty="0">
                <a:solidFill>
                  <a:schemeClr val="bg1"/>
                </a:solidFill>
              </a:endParaRPr>
            </a:p>
          </p:txBody>
        </p:sp>
      </p:grpSp>
    </p:spTree>
    <p:extLst>
      <p:ext uri="{BB962C8B-B14F-4D97-AF65-F5344CB8AC3E}">
        <p14:creationId xmlns:p14="http://schemas.microsoft.com/office/powerpoint/2010/main" val="34107563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Read Directly From Database</a:t>
            </a:r>
            <a:endParaRPr lang="en-US" dirty="0"/>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44</a:t>
            </a:fld>
            <a:endParaRPr lang="en-US">
              <a:solidFill>
                <a:prstClr val="black">
                  <a:lumMod val="95000"/>
                  <a:lumOff val="5000"/>
                </a:prstClr>
              </a:solidFill>
            </a:endParaRPr>
          </a:p>
        </p:txBody>
      </p:sp>
      <p:pic>
        <p:nvPicPr>
          <p:cNvPr id="1026" name="Picture 2" descr="Databases in the tidyverse"/>
          <p:cNvPicPr>
            <a:picLocks noChangeAspect="1" noChangeArrowheads="1"/>
          </p:cNvPicPr>
          <p:nvPr/>
        </p:nvPicPr>
        <p:blipFill rotWithShape="1">
          <a:blip r:embed="rId2">
            <a:extLst>
              <a:ext uri="{28A0092B-C50C-407E-A947-70E740481C1C}">
                <a14:useLocalDpi xmlns:a14="http://schemas.microsoft.com/office/drawing/2010/main" val="0"/>
              </a:ext>
            </a:extLst>
          </a:blip>
          <a:srcRect t="14359"/>
          <a:stretch/>
        </p:blipFill>
        <p:spPr bwMode="auto">
          <a:xfrm>
            <a:off x="2312289" y="2377440"/>
            <a:ext cx="7143750" cy="3687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55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13442" y="2561292"/>
            <a:ext cx="4899593" cy="1077218"/>
          </a:xfrm>
          <a:prstGeom prst="rect">
            <a:avLst/>
          </a:prstGeom>
          <a:noFill/>
        </p:spPr>
        <p:txBody>
          <a:bodyPr wrap="square" rtlCol="0">
            <a:spAutoFit/>
          </a:bodyPr>
          <a:lstStyle/>
          <a:p>
            <a:r>
              <a:rPr lang="en-US" sz="3200" dirty="0" smtClean="0"/>
              <a:t>Reads </a:t>
            </a:r>
            <a:r>
              <a:rPr lang="en-US" sz="3200" dirty="0"/>
              <a:t>SPSS, Stata, and SAS files</a:t>
            </a:r>
          </a:p>
        </p:txBody>
      </p:sp>
      <p:pic>
        <p:nvPicPr>
          <p:cNvPr id="8" name="Picture 2" descr="The Brain &amp; Mind Centre - Introduction into R Workshop: Data Wrang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5634" y="2051095"/>
            <a:ext cx="2615979" cy="3030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9223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46</a:t>
            </a:fld>
            <a:endParaRPr lang="en-US">
              <a:solidFill>
                <a:prstClr val="black">
                  <a:lumMod val="95000"/>
                  <a:lumOff val="5000"/>
                </a:prstClr>
              </a:solidFill>
            </a:endParaRPr>
          </a:p>
        </p:txBody>
      </p:sp>
      <p:pic>
        <p:nvPicPr>
          <p:cNvPr id="5" name="Picture 4"/>
          <p:cNvPicPr>
            <a:picLocks noChangeAspect="1"/>
          </p:cNvPicPr>
          <p:nvPr/>
        </p:nvPicPr>
        <p:blipFill rotWithShape="1">
          <a:blip r:embed="rId2"/>
          <a:srcRect t="10965" r="31792"/>
          <a:stretch/>
        </p:blipFill>
        <p:spPr>
          <a:xfrm>
            <a:off x="4535850" y="1542553"/>
            <a:ext cx="7125012" cy="5543411"/>
          </a:xfrm>
          <a:prstGeom prst="rect">
            <a:avLst/>
          </a:prstGeom>
        </p:spPr>
      </p:pic>
      <p:pic>
        <p:nvPicPr>
          <p:cNvPr id="2052" name="Picture 4" descr="https://github.com/leeper/rio/raw/master/man/figure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527" y="2084832"/>
            <a:ext cx="2792924" cy="3202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3196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R and RStudio</a:t>
            </a:r>
          </a:p>
          <a:p>
            <a:pPr marL="514350" indent="-514350">
              <a:buAutoNum type="arabicPeriod"/>
            </a:pPr>
            <a:r>
              <a:rPr lang="en-US" sz="3200" dirty="0"/>
              <a:t>Learn some fundamentals of coding</a:t>
            </a:r>
          </a:p>
          <a:p>
            <a:pPr marL="514350" indent="-514350">
              <a:buAutoNum type="arabicPeriod"/>
            </a:pPr>
            <a:endParaRPr lang="en-US" sz="3200" dirty="0"/>
          </a:p>
          <a:p>
            <a:r>
              <a:rPr lang="en-US" sz="4000" dirty="0"/>
              <a:t>Lesson Objectives</a:t>
            </a:r>
          </a:p>
          <a:p>
            <a:pPr marL="514350" indent="-514350">
              <a:buAutoNum type="arabicPeriod"/>
            </a:pPr>
            <a:r>
              <a:rPr lang="en-US" sz="3200" dirty="0"/>
              <a:t>Log in and tour RStudio Cloud</a:t>
            </a:r>
          </a:p>
          <a:p>
            <a:pPr marL="514350" indent="-514350">
              <a:buAutoNum type="arabicPeriod"/>
            </a:pPr>
            <a:r>
              <a:rPr lang="en-US" sz="3200" dirty="0"/>
              <a:t>Execute code at the console</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Load data into R and interact with a </a:t>
            </a:r>
            <a:r>
              <a:rPr lang="en-US" sz="3200" dirty="0" err="1"/>
              <a:t>dataframe</a:t>
            </a:r>
            <a:endParaRPr lang="en-US" sz="3200" dirty="0"/>
          </a:p>
        </p:txBody>
      </p:sp>
      <p:sp>
        <p:nvSpPr>
          <p:cNvPr id="3" name="Slide Number Placeholder 2">
            <a:extLst>
              <a:ext uri="{FF2B5EF4-FFF2-40B4-BE49-F238E27FC236}">
                <a16:creationId xmlns:a16="http://schemas.microsoft.com/office/drawing/2014/main" id="{904A0E5C-915B-3D47-8EFC-825F2ECC4FA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47</a:t>
            </a:fld>
            <a:endParaRPr lang="en-US">
              <a:solidFill>
                <a:prstClr val="black">
                  <a:lumMod val="95000"/>
                  <a:lumOff val="5000"/>
                </a:prstClr>
              </a:solidFill>
            </a:endParaRPr>
          </a:p>
        </p:txBody>
      </p:sp>
    </p:spTree>
    <p:extLst>
      <p:ext uri="{BB962C8B-B14F-4D97-AF65-F5344CB8AC3E}">
        <p14:creationId xmlns:p14="http://schemas.microsoft.com/office/powerpoint/2010/main" val="36132953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7503187" cy="4023360"/>
          </a:xfrm>
          <a:prstGeom prst="rect">
            <a:avLst/>
          </a:prstGeom>
        </p:spPr>
        <p:txBody>
          <a:bodyPr>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statistical programming language.  </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 you can load, analyze, and visualize data.</a:t>
            </a:r>
          </a:p>
          <a:p>
            <a:pPr>
              <a:buFont typeface="Arial" panose="020B0604020202020204" pitchFamily="34" charset="0"/>
              <a:buChar char="•"/>
            </a:pPr>
            <a:endParaRPr lang="en-US" sz="3200" dirty="0"/>
          </a:p>
          <a:p>
            <a:pPr>
              <a:buFont typeface="Arial" panose="020B0604020202020204" pitchFamily="34" charset="0"/>
              <a:buChar char="•"/>
            </a:pPr>
            <a:r>
              <a:rPr lang="en-US" sz="3200" dirty="0"/>
              <a:t>R also provides an environment in which we can conduct reproducible data analysis.</a:t>
            </a:r>
          </a:p>
          <a:p>
            <a:pPr lvl="1">
              <a:buFont typeface="Arial" panose="020B0604020202020204" pitchFamily="34" charset="0"/>
              <a:buChar char="•"/>
            </a:pPr>
            <a:endParaRPr lang="en-US" sz="2800" dirty="0"/>
          </a:p>
          <a:p>
            <a:pPr lvl="1">
              <a:buFont typeface="Arial" panose="020B0604020202020204" pitchFamily="34" charset="0"/>
              <a:buChar char="•"/>
            </a:pPr>
            <a:r>
              <a:rPr lang="en-US" sz="2800" dirty="0"/>
              <a:t>Documented</a:t>
            </a:r>
          </a:p>
          <a:p>
            <a:pPr lvl="1">
              <a:buFont typeface="Arial" panose="020B0604020202020204" pitchFamily="34" charset="0"/>
              <a:buChar char="•"/>
            </a:pPr>
            <a:r>
              <a:rPr lang="en-US" sz="2800" dirty="0"/>
              <a:t>Revisable</a:t>
            </a:r>
          </a:p>
          <a:p>
            <a:pPr lvl="1">
              <a:buFont typeface="Arial" panose="020B0604020202020204" pitchFamily="34" charset="0"/>
              <a:buChar char="•"/>
            </a:pPr>
            <a:r>
              <a:rPr lang="en-US" sz="2800" dirty="0"/>
              <a:t>Shareable</a:t>
            </a:r>
          </a:p>
        </p:txBody>
      </p:sp>
      <p:pic>
        <p:nvPicPr>
          <p:cNvPr id="7" name="Picture 6">
            <a:extLst>
              <a:ext uri="{FF2B5EF4-FFF2-40B4-BE49-F238E27FC236}">
                <a16:creationId xmlns:a16="http://schemas.microsoft.com/office/drawing/2014/main" id="{714E9F60-A3E9-E94C-ACF3-8BBFBB1DE259}"/>
              </a:ext>
            </a:extLst>
          </p:cNvPr>
          <p:cNvPicPr>
            <a:picLocks noChangeAspect="1"/>
          </p:cNvPicPr>
          <p:nvPr/>
        </p:nvPicPr>
        <p:blipFill>
          <a:blip r:embed="rId3"/>
          <a:stretch>
            <a:fillRect/>
          </a:stretch>
        </p:blipFill>
        <p:spPr>
          <a:xfrm>
            <a:off x="8275067" y="3565544"/>
            <a:ext cx="3135790" cy="2743816"/>
          </a:xfrm>
          <a:prstGeom prst="rect">
            <a:avLst/>
          </a:prstGeom>
        </p:spPr>
      </p:pic>
      <p:sp>
        <p:nvSpPr>
          <p:cNvPr id="3" name="Slide Number Placeholder 2">
            <a:extLst>
              <a:ext uri="{FF2B5EF4-FFF2-40B4-BE49-F238E27FC236}">
                <a16:creationId xmlns:a16="http://schemas.microsoft.com/office/drawing/2014/main" id="{1E2603F9-237E-484F-81F6-FFC1ECF7456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a:solidFill>
                <a:prstClr val="black">
                  <a:lumMod val="95000"/>
                  <a:lumOff val="5000"/>
                </a:prstClr>
              </a:solidFill>
            </a:endParaRPr>
          </a:p>
        </p:txBody>
      </p:sp>
    </p:spTree>
    <p:extLst>
      <p:ext uri="{BB962C8B-B14F-4D97-AF65-F5344CB8AC3E}">
        <p14:creationId xmlns:p14="http://schemas.microsoft.com/office/powerpoint/2010/main" val="14629581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The Portal to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is an integrated development environment (IDE)</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RStudio we can interact with the R programming language to:</a:t>
            </a:r>
          </a:p>
          <a:p>
            <a:pPr>
              <a:buFont typeface="Arial" panose="020B0604020202020204" pitchFamily="34" charset="0"/>
              <a:buChar char="•"/>
            </a:pPr>
            <a:endParaRPr lang="en-US" sz="3200" dirty="0"/>
          </a:p>
          <a:p>
            <a:pPr lvl="1">
              <a:buFont typeface="Arial" panose="020B0604020202020204" pitchFamily="34" charset="0"/>
              <a:buChar char="•"/>
            </a:pPr>
            <a:r>
              <a:rPr lang="en-US" sz="2800" dirty="0"/>
              <a:t>Write and execute code interactively</a:t>
            </a:r>
          </a:p>
          <a:p>
            <a:pPr lvl="1">
              <a:buFont typeface="Arial" panose="020B0604020202020204" pitchFamily="34" charset="0"/>
              <a:buChar char="•"/>
            </a:pPr>
            <a:r>
              <a:rPr lang="en-US" sz="2800" dirty="0"/>
              <a:t>View data</a:t>
            </a:r>
          </a:p>
          <a:p>
            <a:pPr lvl="1">
              <a:buFont typeface="Arial" panose="020B0604020202020204" pitchFamily="34" charset="0"/>
              <a:buChar char="•"/>
            </a:pPr>
            <a:r>
              <a:rPr lang="en-US" sz="2800" dirty="0"/>
              <a:t>Debug and fix errors</a:t>
            </a:r>
          </a:p>
          <a:p>
            <a:pPr lvl="1">
              <a:buFont typeface="Arial" panose="020B0604020202020204" pitchFamily="34" charset="0"/>
              <a:buChar char="•"/>
            </a:pPr>
            <a:r>
              <a:rPr lang="en-US" sz="2800" dirty="0"/>
              <a:t>Author our code</a:t>
            </a:r>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6F164E8A-F54B-504C-A5BD-023ADE32CA30}"/>
              </a:ext>
            </a:extLst>
          </p:cNvPr>
          <p:cNvPicPr>
            <a:picLocks noChangeAspect="1"/>
          </p:cNvPicPr>
          <p:nvPr/>
        </p:nvPicPr>
        <p:blipFill>
          <a:blip r:embed="rId3"/>
          <a:stretch>
            <a:fillRect/>
          </a:stretch>
        </p:blipFill>
        <p:spPr>
          <a:xfrm>
            <a:off x="9288948" y="3909060"/>
            <a:ext cx="2324983" cy="2601468"/>
          </a:xfrm>
          <a:prstGeom prst="rect">
            <a:avLst/>
          </a:prstGeom>
        </p:spPr>
      </p:pic>
      <p:sp>
        <p:nvSpPr>
          <p:cNvPr id="3" name="Slide Number Placeholder 2">
            <a:extLst>
              <a:ext uri="{FF2B5EF4-FFF2-40B4-BE49-F238E27FC236}">
                <a16:creationId xmlns:a16="http://schemas.microsoft.com/office/drawing/2014/main" id="{44003163-1CBB-314C-97EA-F35021856B27}"/>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Tree>
    <p:extLst>
      <p:ext uri="{BB962C8B-B14F-4D97-AF65-F5344CB8AC3E}">
        <p14:creationId xmlns:p14="http://schemas.microsoft.com/office/powerpoint/2010/main" val="30826331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a:extLst>
              <a:ext uri="{FF2B5EF4-FFF2-40B4-BE49-F238E27FC236}">
                <a16:creationId xmlns:a16="http://schemas.microsoft.com/office/drawing/2014/main" id="{51E1FE6F-60BE-D14A-8070-8A176633930D}"/>
              </a:ext>
            </a:extLst>
          </p:cNvPr>
          <p:cNvSpPr/>
          <p:nvPr/>
        </p:nvSpPr>
        <p:spPr>
          <a:xfrm>
            <a:off x="501377" y="2365513"/>
            <a:ext cx="1244283" cy="903793"/>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2049846" y="2286000"/>
            <a:ext cx="891500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Cloud: An online hosted version of RStudio that we will use for these course sessions</a:t>
            </a:r>
          </a:p>
          <a:p>
            <a:pPr>
              <a:buFont typeface="Arial" panose="020B0604020202020204" pitchFamily="34" charset="0"/>
              <a:buChar char="•"/>
            </a:pPr>
            <a:endParaRPr lang="en-US" sz="3200" dirty="0"/>
          </a:p>
          <a:p>
            <a:pPr>
              <a:buFont typeface="Arial" panose="020B0604020202020204" pitchFamily="34" charset="0"/>
              <a:buChar char="•"/>
            </a:pPr>
            <a:r>
              <a:rPr lang="en-US" sz="3200" dirty="0"/>
              <a:t>RStudio Desktop:  A locally installed version of RStudio that you will use when you get home to continue your learning</a:t>
            </a:r>
            <a:endParaRPr lang="en-US" sz="2800" dirty="0"/>
          </a:p>
        </p:txBody>
      </p:sp>
      <p:sp>
        <p:nvSpPr>
          <p:cNvPr id="2" name="Title 1"/>
          <p:cNvSpPr>
            <a:spLocks noGrp="1"/>
          </p:cNvSpPr>
          <p:nvPr>
            <p:ph type="title"/>
          </p:nvPr>
        </p:nvSpPr>
        <p:spPr/>
        <p:txBody>
          <a:bodyPr/>
          <a:lstStyle/>
          <a:p>
            <a:r>
              <a:rPr lang="en-US" dirty="0"/>
              <a:t>RStudio:  In the Cloud… In Your Home</a:t>
            </a:r>
          </a:p>
        </p:txBody>
      </p:sp>
      <p:sp>
        <p:nvSpPr>
          <p:cNvPr id="7" name="TextBox 6">
            <a:extLst>
              <a:ext uri="{FF2B5EF4-FFF2-40B4-BE49-F238E27FC236}">
                <a16:creationId xmlns:a16="http://schemas.microsoft.com/office/drawing/2014/main" id="{EE9715E2-9D05-4D2A-B5C9-E7F2AB480748}"/>
              </a:ext>
            </a:extLst>
          </p:cNvPr>
          <p:cNvSpPr txBox="1"/>
          <p:nvPr/>
        </p:nvSpPr>
        <p:spPr>
          <a:xfrm>
            <a:off x="415757" y="6036089"/>
            <a:ext cx="11165413" cy="707886"/>
          </a:xfrm>
          <a:prstGeom prst="rect">
            <a:avLst/>
          </a:prstGeom>
          <a:noFill/>
        </p:spPr>
        <p:txBody>
          <a:bodyPr wrap="square" rtlCol="0">
            <a:spAutoFit/>
          </a:bodyPr>
          <a:lstStyle/>
          <a:p>
            <a:pPr algn="ctr"/>
            <a:r>
              <a:rPr lang="en-US" sz="2000" b="1" dirty="0"/>
              <a:t>Note: Use </a:t>
            </a:r>
            <a:r>
              <a:rPr lang="en-US" sz="2000" b="1" dirty="0" err="1"/>
              <a:t>Rstudio</a:t>
            </a:r>
            <a:r>
              <a:rPr lang="en-US" sz="2000" b="1" dirty="0"/>
              <a:t> Cloud only for this course. Do not upload protected health information to the cloud!</a:t>
            </a:r>
          </a:p>
        </p:txBody>
      </p:sp>
      <p:sp>
        <p:nvSpPr>
          <p:cNvPr id="4" name="Slide Number Placeholder 3">
            <a:extLst>
              <a:ext uri="{FF2B5EF4-FFF2-40B4-BE49-F238E27FC236}">
                <a16:creationId xmlns:a16="http://schemas.microsoft.com/office/drawing/2014/main" id="{D5B5F495-E423-7644-9CCA-18B5861370B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pic>
        <p:nvPicPr>
          <p:cNvPr id="8" name="Picture 7" descr="Your Computer Monitor Could be Part of Antitrust Schem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77" y="4297680"/>
            <a:ext cx="1656624" cy="1242468"/>
          </a:xfrm>
          <a:prstGeom prst="rect">
            <a:avLst/>
          </a:prstGeom>
        </p:spPr>
      </p:pic>
    </p:spTree>
    <p:extLst>
      <p:ext uri="{BB962C8B-B14F-4D97-AF65-F5344CB8AC3E}">
        <p14:creationId xmlns:p14="http://schemas.microsoft.com/office/powerpoint/2010/main" val="35976074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354339" y="1785071"/>
            <a:ext cx="4700811" cy="2167404"/>
          </a:xfrm>
        </p:spPr>
        <p:txBody>
          <a:bodyPr>
            <a:normAutofit fontScale="62500" lnSpcReduction="20000"/>
          </a:bodyPr>
          <a:lstStyle/>
          <a:p>
            <a:pPr marL="0" indent="0">
              <a:buNone/>
            </a:pPr>
            <a:r>
              <a:rPr lang="en-US" dirty="0"/>
              <a:t>Navigate to: </a:t>
            </a:r>
            <a:r>
              <a:rPr lang="en-US" u="sng" dirty="0" err="1" smtClean="0"/>
              <a:t>rstudio.cloud</a:t>
            </a:r>
            <a:endParaRPr lang="en-US" u="sng" dirty="0"/>
          </a:p>
          <a:p>
            <a:pPr marL="0" indent="0">
              <a:buNone/>
            </a:pPr>
            <a:endParaRPr lang="en-US" dirty="0"/>
          </a:p>
          <a:p>
            <a:pPr marL="0" indent="0">
              <a:buNone/>
            </a:pPr>
            <a:r>
              <a:rPr lang="en-US" dirty="0" smtClean="0"/>
              <a:t>Register for an account</a:t>
            </a:r>
            <a:endParaRPr lang="en-US" dirty="0"/>
          </a:p>
          <a:p>
            <a:pPr marL="0" indent="0">
              <a:buNone/>
            </a:pPr>
            <a:endParaRPr lang="en-US" sz="4400" dirty="0"/>
          </a:p>
          <a:p>
            <a:pPr marL="0" indent="0">
              <a:buNone/>
            </a:pPr>
            <a:endParaRPr lang="en-US" sz="4400" dirty="0"/>
          </a:p>
        </p:txBody>
      </p:sp>
      <p:sp>
        <p:nvSpPr>
          <p:cNvPr id="2" name="Slide Number Placeholder 1">
            <a:extLst>
              <a:ext uri="{FF2B5EF4-FFF2-40B4-BE49-F238E27FC236}">
                <a16:creationId xmlns:a16="http://schemas.microsoft.com/office/drawing/2014/main" id="{9C851AA4-6801-B44C-8548-948EF824255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pic>
        <p:nvPicPr>
          <p:cNvPr id="6" name="Picture 5">
            <a:extLst>
              <a:ext uri="{FF2B5EF4-FFF2-40B4-BE49-F238E27FC236}">
                <a16:creationId xmlns:a16="http://schemas.microsoft.com/office/drawing/2014/main" id="{B27C7F70-9B55-1446-83B5-AB200D3198E2}"/>
              </a:ext>
            </a:extLst>
          </p:cNvPr>
          <p:cNvPicPr>
            <a:picLocks noChangeAspect="1"/>
          </p:cNvPicPr>
          <p:nvPr/>
        </p:nvPicPr>
        <p:blipFill rotWithShape="1">
          <a:blip r:embed="rId3"/>
          <a:srcRect l="17609" b="36185"/>
          <a:stretch/>
        </p:blipFill>
        <p:spPr>
          <a:xfrm>
            <a:off x="5724939" y="1601453"/>
            <a:ext cx="6447183" cy="2599162"/>
          </a:xfrm>
          <a:prstGeom prst="rect">
            <a:avLst/>
          </a:prstGeom>
        </p:spPr>
      </p:pic>
      <p:cxnSp>
        <p:nvCxnSpPr>
          <p:cNvPr id="7" name="Straight Arrow Connector 6">
            <a:extLst>
              <a:ext uri="{FF2B5EF4-FFF2-40B4-BE49-F238E27FC236}">
                <a16:creationId xmlns:a16="http://schemas.microsoft.com/office/drawing/2014/main" id="{45519B9B-346C-4CB3-8337-85A8E67ED1CD}"/>
              </a:ext>
            </a:extLst>
          </p:cNvPr>
          <p:cNvCxnSpPr>
            <a:cxnSpLocks/>
          </p:cNvCxnSpPr>
          <p:nvPr/>
        </p:nvCxnSpPr>
        <p:spPr>
          <a:xfrm flipV="1">
            <a:off x="9086171" y="2203299"/>
            <a:ext cx="444487" cy="66547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rotWithShape="1">
          <a:blip r:embed="rId4"/>
          <a:srcRect l="43685"/>
          <a:stretch/>
        </p:blipFill>
        <p:spPr>
          <a:xfrm>
            <a:off x="354339" y="4405663"/>
            <a:ext cx="3775712" cy="2339361"/>
          </a:xfrm>
          <a:prstGeom prst="rect">
            <a:avLst/>
          </a:prstGeom>
        </p:spPr>
      </p:pic>
      <p:cxnSp>
        <p:nvCxnSpPr>
          <p:cNvPr id="9" name="Straight Arrow Connector 8">
            <a:extLst>
              <a:ext uri="{FF2B5EF4-FFF2-40B4-BE49-F238E27FC236}">
                <a16:creationId xmlns:a16="http://schemas.microsoft.com/office/drawing/2014/main" id="{45519B9B-346C-4CB3-8337-85A8E67ED1CD}"/>
              </a:ext>
            </a:extLst>
          </p:cNvPr>
          <p:cNvCxnSpPr>
            <a:cxnSpLocks/>
          </p:cNvCxnSpPr>
          <p:nvPr/>
        </p:nvCxnSpPr>
        <p:spPr>
          <a:xfrm flipV="1">
            <a:off x="1816231" y="5722105"/>
            <a:ext cx="444487" cy="66547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F169B706-A9F5-5B45-89EC-80038623C9FF}"/>
              </a:ext>
            </a:extLst>
          </p:cNvPr>
          <p:cNvSpPr txBox="1">
            <a:spLocks/>
          </p:cNvSpPr>
          <p:nvPr/>
        </p:nvSpPr>
        <p:spPr>
          <a:xfrm>
            <a:off x="6266641" y="4939657"/>
            <a:ext cx="5905481" cy="171938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800" dirty="0" smtClean="0"/>
              <a:t>Type in this link at the prompt: </a:t>
            </a:r>
            <a:r>
              <a:rPr lang="en-US" sz="2800" dirty="0"/>
              <a:t>https://tinyurl.com/pennres2020</a:t>
            </a:r>
          </a:p>
          <a:p>
            <a:pPr marL="0" indent="0">
              <a:buFont typeface="Tw Cen MT" panose="020B0602020104020603" pitchFamily="34" charset="0"/>
              <a:buNone/>
            </a:pPr>
            <a:endParaRPr lang="en-US" sz="2800" dirty="0"/>
          </a:p>
        </p:txBody>
      </p:sp>
      <p:sp>
        <p:nvSpPr>
          <p:cNvPr id="11" name="Right Arrow 10"/>
          <p:cNvSpPr/>
          <p:nvPr/>
        </p:nvSpPr>
        <p:spPr>
          <a:xfrm>
            <a:off x="4303266" y="2351314"/>
            <a:ext cx="1776900" cy="51745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ight Arrow 11"/>
          <p:cNvSpPr/>
          <p:nvPr/>
        </p:nvSpPr>
        <p:spPr>
          <a:xfrm rot="8457405">
            <a:off x="4175460" y="3920340"/>
            <a:ext cx="1776900" cy="51745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ight Arrow 12"/>
          <p:cNvSpPr/>
          <p:nvPr/>
        </p:nvSpPr>
        <p:spPr>
          <a:xfrm>
            <a:off x="4350321" y="4757446"/>
            <a:ext cx="1776900" cy="51745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534855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5349E7-96B8-7843-9D9F-0C467A5F1B4A}"/>
              </a:ext>
            </a:extLst>
          </p:cNvPr>
          <p:cNvPicPr>
            <a:picLocks noChangeAspect="1"/>
          </p:cNvPicPr>
          <p:nvPr/>
        </p:nvPicPr>
        <p:blipFill>
          <a:blip r:embed="rId3"/>
          <a:stretch>
            <a:fillRect/>
          </a:stretch>
        </p:blipFill>
        <p:spPr>
          <a:xfrm>
            <a:off x="0" y="107819"/>
            <a:ext cx="12192000" cy="6362885"/>
          </a:xfrm>
          <a:prstGeom prst="rect">
            <a:avLst/>
          </a:prstGeom>
        </p:spPr>
      </p:pic>
      <p:sp>
        <p:nvSpPr>
          <p:cNvPr id="6" name="Slide Number Placeholder 5">
            <a:extLst>
              <a:ext uri="{FF2B5EF4-FFF2-40B4-BE49-F238E27FC236}">
                <a16:creationId xmlns:a16="http://schemas.microsoft.com/office/drawing/2014/main" id="{A6DA4EDC-4A6D-4F45-89DB-A707E9203E62}"/>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spTree>
    <p:extLst>
      <p:ext uri="{BB962C8B-B14F-4D97-AF65-F5344CB8AC3E}">
        <p14:creationId xmlns:p14="http://schemas.microsoft.com/office/powerpoint/2010/main" val="39326693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44345</TotalTime>
  <Words>3341</Words>
  <Application>Microsoft Office PowerPoint</Application>
  <PresentationFormat>Widescreen</PresentationFormat>
  <Paragraphs>495</Paragraphs>
  <Slides>47</Slides>
  <Notes>43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Consolas</vt:lpstr>
      <vt:lpstr>Monaco</vt:lpstr>
      <vt:lpstr>Tw Cen MT</vt:lpstr>
      <vt:lpstr>Tw Cen MT Condensed</vt:lpstr>
      <vt:lpstr>Wingdings</vt:lpstr>
      <vt:lpstr>Wingdings 3</vt:lpstr>
      <vt:lpstr>Integral</vt:lpstr>
      <vt:lpstr>Introduction to R and R Studio</vt:lpstr>
      <vt:lpstr>PowerPoint Presentation</vt:lpstr>
      <vt:lpstr>PowerPoint Presentation</vt:lpstr>
      <vt:lpstr>Getting Oriented to R </vt:lpstr>
      <vt:lpstr>What is R?</vt:lpstr>
      <vt:lpstr>RStudio:  The Portal to R</vt:lpstr>
      <vt:lpstr>RStudio:  In the Cloud… In Your Home</vt:lpstr>
      <vt:lpstr>Your Turn </vt:lpstr>
      <vt:lpstr>PowerPoint Presentation</vt:lpstr>
      <vt:lpstr>PowerPoint Presentation</vt:lpstr>
      <vt:lpstr>The Basics of Coding </vt:lpstr>
      <vt:lpstr>The Basics of Coding:  Calculation</vt:lpstr>
      <vt:lpstr>Your Turn #1 </vt:lpstr>
      <vt:lpstr>What did you get?</vt:lpstr>
      <vt:lpstr>The Basis of Coding: 3 Players</vt:lpstr>
      <vt:lpstr>The Basics of Coding:  Functions</vt:lpstr>
      <vt:lpstr>The Basics of Coding:  Arguments</vt:lpstr>
      <vt:lpstr>The Basics of Coding:  Objects</vt:lpstr>
      <vt:lpstr>Checking the contents of an object</vt:lpstr>
      <vt:lpstr>Checking the contents of an object</vt:lpstr>
      <vt:lpstr>Bending objects to your will</vt:lpstr>
      <vt:lpstr>Knowledge Check</vt:lpstr>
      <vt:lpstr>The Basics of Coding:  Packages</vt:lpstr>
      <vt:lpstr>A Word About Packages</vt:lpstr>
      <vt:lpstr>Your Turn #2 </vt:lpstr>
      <vt:lpstr>The Data Analysis Process</vt:lpstr>
      <vt:lpstr>Typical Data Analysis Pipeline</vt:lpstr>
      <vt:lpstr>What is a “Tidy” Data Frame</vt:lpstr>
      <vt:lpstr>Importing Data</vt:lpstr>
      <vt:lpstr>Typical Data Analysis Pipeline</vt:lpstr>
      <vt:lpstr>Dataframes:  Beyond the Vector</vt:lpstr>
      <vt:lpstr>PowerPoint Presentation</vt:lpstr>
      <vt:lpstr>Loading Data to Create a Dataframe</vt:lpstr>
      <vt:lpstr>Memory Check</vt:lpstr>
      <vt:lpstr>read_csv()</vt:lpstr>
      <vt:lpstr>Your Turn #3 </vt:lpstr>
      <vt:lpstr>What’s in a name?</vt:lpstr>
      <vt:lpstr>Viewing the Contents of a Dataframe</vt:lpstr>
      <vt:lpstr>Viewing the Contents of a Dataframe</vt:lpstr>
      <vt:lpstr>PowerPoint Presentation</vt:lpstr>
      <vt:lpstr>What Else? </vt:lpstr>
      <vt:lpstr>PowerPoint Presentation</vt:lpstr>
      <vt:lpstr>PowerPoint Presentation</vt:lpstr>
      <vt:lpstr>Read Directly From Database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Obstfeld, Amrom E</cp:lastModifiedBy>
  <cp:revision>474</cp:revision>
  <cp:lastPrinted>2019-08-01T12:41:37Z</cp:lastPrinted>
  <dcterms:created xsi:type="dcterms:W3CDTF">2018-02-12T18:18:21Z</dcterms:created>
  <dcterms:modified xsi:type="dcterms:W3CDTF">2020-08-10T15:54:56Z</dcterms:modified>
</cp:coreProperties>
</file>